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57"/>
  </p:notesMasterIdLst>
  <p:handoutMasterIdLst>
    <p:handoutMasterId r:id="rId58"/>
  </p:handoutMasterIdLst>
  <p:sldIdLst>
    <p:sldId id="305" r:id="rId2"/>
    <p:sldId id="392" r:id="rId3"/>
    <p:sldId id="429" r:id="rId4"/>
    <p:sldId id="423" r:id="rId5"/>
    <p:sldId id="371" r:id="rId6"/>
    <p:sldId id="427" r:id="rId7"/>
    <p:sldId id="425" r:id="rId8"/>
    <p:sldId id="372" r:id="rId9"/>
    <p:sldId id="426" r:id="rId10"/>
    <p:sldId id="378" r:id="rId11"/>
    <p:sldId id="386" r:id="rId12"/>
    <p:sldId id="387" r:id="rId13"/>
    <p:sldId id="388" r:id="rId14"/>
    <p:sldId id="373" r:id="rId15"/>
    <p:sldId id="385" r:id="rId16"/>
    <p:sldId id="384" r:id="rId17"/>
    <p:sldId id="374" r:id="rId18"/>
    <p:sldId id="389" r:id="rId19"/>
    <p:sldId id="390" r:id="rId20"/>
    <p:sldId id="391" r:id="rId21"/>
    <p:sldId id="375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376" r:id="rId31"/>
    <p:sldId id="402" r:id="rId32"/>
    <p:sldId id="403" r:id="rId33"/>
    <p:sldId id="377" r:id="rId34"/>
    <p:sldId id="404" r:id="rId35"/>
    <p:sldId id="405" r:id="rId36"/>
    <p:sldId id="406" r:id="rId37"/>
    <p:sldId id="382" r:id="rId38"/>
    <p:sldId id="407" r:id="rId39"/>
    <p:sldId id="408" r:id="rId40"/>
    <p:sldId id="409" r:id="rId41"/>
    <p:sldId id="410" r:id="rId42"/>
    <p:sldId id="412" r:id="rId43"/>
    <p:sldId id="413" r:id="rId44"/>
    <p:sldId id="411" r:id="rId45"/>
    <p:sldId id="414" r:id="rId46"/>
    <p:sldId id="415" r:id="rId47"/>
    <p:sldId id="428" r:id="rId48"/>
    <p:sldId id="417" r:id="rId49"/>
    <p:sldId id="418" r:id="rId50"/>
    <p:sldId id="432" r:id="rId51"/>
    <p:sldId id="419" r:id="rId52"/>
    <p:sldId id="422" r:id="rId53"/>
    <p:sldId id="420" r:id="rId54"/>
    <p:sldId id="430" r:id="rId55"/>
    <p:sldId id="431" r:id="rId56"/>
  </p:sldIdLst>
  <p:sldSz cx="9144000" cy="6858000" type="screen4x3"/>
  <p:notesSz cx="6805613" cy="99441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31E1F16-BE99-4DA9-8C2A-02A6A471B66C}">
          <p14:sldIdLst>
            <p14:sldId id="305"/>
            <p14:sldId id="392"/>
            <p14:sldId id="429"/>
            <p14:sldId id="423"/>
            <p14:sldId id="371"/>
            <p14:sldId id="427"/>
            <p14:sldId id="425"/>
            <p14:sldId id="372"/>
            <p14:sldId id="426"/>
            <p14:sldId id="378"/>
            <p14:sldId id="386"/>
            <p14:sldId id="387"/>
            <p14:sldId id="388"/>
            <p14:sldId id="373"/>
            <p14:sldId id="385"/>
            <p14:sldId id="384"/>
            <p14:sldId id="374"/>
            <p14:sldId id="389"/>
            <p14:sldId id="390"/>
            <p14:sldId id="391"/>
            <p14:sldId id="375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376"/>
            <p14:sldId id="402"/>
            <p14:sldId id="403"/>
            <p14:sldId id="377"/>
            <p14:sldId id="404"/>
            <p14:sldId id="405"/>
            <p14:sldId id="406"/>
            <p14:sldId id="382"/>
            <p14:sldId id="407"/>
            <p14:sldId id="408"/>
            <p14:sldId id="409"/>
            <p14:sldId id="410"/>
            <p14:sldId id="412"/>
            <p14:sldId id="413"/>
            <p14:sldId id="411"/>
            <p14:sldId id="414"/>
            <p14:sldId id="415"/>
            <p14:sldId id="428"/>
            <p14:sldId id="417"/>
            <p14:sldId id="418"/>
            <p14:sldId id="432"/>
            <p14:sldId id="419"/>
            <p14:sldId id="422"/>
            <p14:sldId id="420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3022" userDrawn="1">
          <p15:clr>
            <a:srgbClr val="A4A3A4"/>
          </p15:clr>
        </p15:guide>
        <p15:guide id="4" pos="5467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9">
          <p15:clr>
            <a:srgbClr val="A4A3A4"/>
          </p15:clr>
        </p15:guide>
        <p15:guide id="2" orient="horz" pos="5875">
          <p15:clr>
            <a:srgbClr val="A4A3A4"/>
          </p15:clr>
        </p15:guide>
        <p15:guide id="3" orient="horz" pos="2218">
          <p15:clr>
            <a:srgbClr val="A4A3A4"/>
          </p15:clr>
        </p15:guide>
        <p15:guide id="4" orient="horz" pos="2081">
          <p15:clr>
            <a:srgbClr val="A4A3A4"/>
          </p15:clr>
        </p15:guide>
        <p15:guide id="5" pos="309">
          <p15:clr>
            <a:srgbClr val="A4A3A4"/>
          </p15:clr>
        </p15:guide>
        <p15:guide id="6" pos="397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92"/>
    <a:srgbClr val="F67D22"/>
    <a:srgbClr val="4C99B2"/>
    <a:srgbClr val="5CBAA4"/>
    <a:srgbClr val="D4E6F4"/>
    <a:srgbClr val="A2D7CB"/>
    <a:srgbClr val="99C5D3"/>
    <a:srgbClr val="66A8BE"/>
    <a:srgbClr val="B2D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6" autoAdjust="0"/>
    <p:restoredTop sz="96256" autoAdjust="0"/>
  </p:normalViewPr>
  <p:slideViewPr>
    <p:cSldViewPr>
      <p:cViewPr varScale="1">
        <p:scale>
          <a:sx n="103" d="100"/>
          <a:sy n="103" d="100"/>
        </p:scale>
        <p:origin x="1858" y="82"/>
      </p:cViewPr>
      <p:guideLst>
        <p:guide orient="horz" pos="3793"/>
        <p:guide orient="horz" pos="255"/>
        <p:guide orient="horz" pos="3022"/>
        <p:guide pos="5467"/>
        <p:guide pos="295"/>
        <p:guide pos="2880"/>
      </p:guideLst>
    </p:cSldViewPr>
  </p:slideViewPr>
  <p:outlineViewPr>
    <p:cViewPr>
      <p:scale>
        <a:sx n="33" d="100"/>
        <a:sy n="33" d="100"/>
      </p:scale>
      <p:origin x="0" y="-2478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5898" y="-834"/>
      </p:cViewPr>
      <p:guideLst>
        <p:guide orient="horz" pos="389"/>
        <p:guide orient="horz" pos="5875"/>
        <p:guide orient="horz" pos="2218"/>
        <p:guide orient="horz" pos="2081"/>
        <p:guide pos="309"/>
        <p:guide pos="397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8564" cy="497525"/>
          </a:xfrm>
          <a:prstGeom prst="rect">
            <a:avLst/>
          </a:prstGeom>
        </p:spPr>
        <p:txBody>
          <a:bodyPr vert="horz" lIns="92263" tIns="46131" rIns="92263" bIns="46131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5444" y="1"/>
            <a:ext cx="2948564" cy="497525"/>
          </a:xfrm>
          <a:prstGeom prst="rect">
            <a:avLst/>
          </a:prstGeom>
        </p:spPr>
        <p:txBody>
          <a:bodyPr vert="horz" lIns="92263" tIns="46131" rIns="92263" bIns="46131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25.01.2025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4976"/>
            <a:ext cx="2948564" cy="497525"/>
          </a:xfrm>
          <a:prstGeom prst="rect">
            <a:avLst/>
          </a:prstGeom>
        </p:spPr>
        <p:txBody>
          <a:bodyPr vert="horz" lIns="92263" tIns="46131" rIns="92263" bIns="46131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5444" y="9444976"/>
            <a:ext cx="2948564" cy="497525"/>
          </a:xfrm>
          <a:prstGeom prst="rect">
            <a:avLst/>
          </a:prstGeom>
        </p:spPr>
        <p:txBody>
          <a:bodyPr vert="horz" lIns="92263" tIns="46131" rIns="92263" bIns="46131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91160" y="1"/>
            <a:ext cx="3640361" cy="497525"/>
          </a:xfrm>
          <a:prstGeom prst="rect">
            <a:avLst/>
          </a:prstGeom>
        </p:spPr>
        <p:txBody>
          <a:bodyPr vert="horz" lIns="0" tIns="90810" rIns="92263" bIns="46131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58630" y="1"/>
            <a:ext cx="1455823" cy="497525"/>
          </a:xfrm>
          <a:prstGeom prst="rect">
            <a:avLst/>
          </a:prstGeom>
        </p:spPr>
        <p:txBody>
          <a:bodyPr vert="horz" lIns="92263" tIns="90810" rIns="0" bIns="46131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25.01.2025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95300" y="617538"/>
            <a:ext cx="3582988" cy="2686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63" tIns="46131" rIns="92263" bIns="46131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91160" y="3521070"/>
            <a:ext cx="5823293" cy="58055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91160" y="9444976"/>
            <a:ext cx="3640361" cy="497525"/>
          </a:xfrm>
          <a:prstGeom prst="rect">
            <a:avLst/>
          </a:prstGeom>
        </p:spPr>
        <p:txBody>
          <a:bodyPr vert="horz" lIns="0" tIns="46131" rIns="92263" bIns="1816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58630" y="9444976"/>
            <a:ext cx="1455823" cy="497525"/>
          </a:xfrm>
          <a:prstGeom prst="rect">
            <a:avLst/>
          </a:prstGeom>
        </p:spPr>
        <p:txBody>
          <a:bodyPr vert="horz" lIns="92263" tIns="46131" rIns="0" bIns="1816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95300" y="617538"/>
            <a:ext cx="3582988" cy="2686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53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94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97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A34A-01B2-16A0-72E5-90EDD8FF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CC579F-AFBB-382D-CDB5-532892C9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1B842C-A9DE-578C-7405-C94364FB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44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7D11-81A5-911A-F97A-9C941523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59CA17-BA07-2BB0-536C-AC9BAF2EB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6B98CE-629A-0EF2-32A8-F6E6A6FC0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343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2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BEC5-4B6E-C4F9-3B1F-AD19F27F1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714912D-1D60-0EA8-6691-B0B6D1B54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F6B8EA-43FF-C2D3-AB0B-03906F1F2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03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279A8-F5A8-B3F7-8266-E573775D0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612D25-0558-E767-50C7-95ABBAC6A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82FA5A-9014-795A-7A28-50E1CCBF9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025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7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6727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6" name="Text Box 19"/>
          <p:cNvSpPr txBox="1">
            <a:spLocks noChangeArrowheads="1"/>
          </p:cNvSpPr>
          <p:nvPr userDrawn="1"/>
        </p:nvSpPr>
        <p:spPr bwMode="auto">
          <a:xfrm>
            <a:off x="455613" y="6432551"/>
            <a:ext cx="90011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IIS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469903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pic>
        <p:nvPicPr>
          <p:cNvPr id="8" name="Grafik 11" descr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358031"/>
            <a:ext cx="2686431" cy="73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4"/>
            <a:ext cx="8208000" cy="1008140"/>
          </a:xfrm>
          <a:noFill/>
        </p:spPr>
        <p:txBody>
          <a:bodyPr/>
          <a:lstStyle>
            <a:lvl1pPr marL="0" indent="0">
              <a:defRPr sz="32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/>
              <a:t>Master-Untertitelformat bearbeiten</a:t>
            </a:r>
            <a:endParaRPr lang="de-DE" noProof="0" dirty="0"/>
          </a:p>
        </p:txBody>
      </p:sp>
      <p:pic>
        <p:nvPicPr>
          <p:cNvPr id="13314" name="Picture 2" descr="Logo Friedrich-Alexander-Universität Erlangen-Nürnberg – Technische Fakultät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373216"/>
            <a:ext cx="2381250" cy="647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095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>
            <a:spAutoFit/>
          </a:bodyPr>
          <a:lstStyle>
            <a:lvl1pPr marL="0" indent="0" defTabSz="504000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773239"/>
            <a:ext cx="8208000" cy="424815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Textfeld 3"/>
          <p:cNvSpPr txBox="1">
            <a:spLocks noChangeArrowheads="1"/>
          </p:cNvSpPr>
          <p:nvPr userDrawn="1"/>
        </p:nvSpPr>
        <p:spPr bwMode="auto">
          <a:xfrm>
            <a:off x="3852069" y="6515472"/>
            <a:ext cx="14398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r>
              <a:rPr lang="de-DE" altLang="de-DE" sz="1000" dirty="0">
                <a:solidFill>
                  <a:schemeClr val="tx2"/>
                </a:solidFill>
              </a:rPr>
              <a:t>- </a:t>
            </a:r>
            <a:fld id="{7F804833-AD97-4094-977D-9ACBF24CDD8A}" type="slidenum">
              <a:rPr lang="de-DE" altLang="de-DE" sz="1000" smtClean="0">
                <a:solidFill>
                  <a:schemeClr val="tx2"/>
                </a:solidFill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‹Nr.›</a:t>
            </a:fld>
            <a:r>
              <a:rPr lang="de-DE" altLang="de-DE" sz="1000" baseline="0" dirty="0">
                <a:solidFill>
                  <a:schemeClr val="tx2"/>
                </a:solidFill>
              </a:rPr>
              <a:t> -</a:t>
            </a:r>
            <a:endParaRPr lang="de-DE" altLang="de-DE" sz="1000" dirty="0">
              <a:solidFill>
                <a:schemeClr val="tx2"/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2763520" y="6279123"/>
            <a:ext cx="3294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Unsupervised Learning 1: Improving the K-Means Algorithm</a:t>
            </a:r>
            <a:endParaRPr lang="de-DE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7" y="334963"/>
            <a:ext cx="820737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7" y="1773239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3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dirty="0"/>
          </a:p>
        </p:txBody>
      </p:sp>
      <p:pic>
        <p:nvPicPr>
          <p:cNvPr id="1030" name="Grafik 1" descr="Logo_ausgetauscht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4" y="6300789"/>
            <a:ext cx="1417637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Logo Friedrich-Alexander-Universität Erlangen-Nürnberg – Technische Fakultät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903" y="6301501"/>
            <a:ext cx="1429411" cy="3888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0" r:id="rId2"/>
  </p:sldLayoutIdLst>
  <p:hf sldNum="0" hdr="0" ftr="0" dt="0"/>
  <p:txStyles>
    <p:titleStyle>
      <a:lvl1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1" fontAlgn="base" hangingPunct="1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120/ijca2016912481" TargetMode="External"/><Relationship Id="rId2" Type="http://schemas.openxmlformats.org/officeDocument/2006/relationships/hyperlink" Target="https://nrs.harvard.edu/URN-3:HUL.INSTREPOS:3736458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SIU61531.2024.10601123" TargetMode="External"/><Relationship Id="rId5" Type="http://schemas.openxmlformats.org/officeDocument/2006/relationships/hyperlink" Target="https://doi.org/10.21512/comtech.v13i1.7270" TargetMode="External"/><Relationship Id="rId4" Type="http://schemas.openxmlformats.org/officeDocument/2006/relationships/hyperlink" Target="http://dx.doi.org/10.14445/22315381/IJETT-V27P233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3287610_Dimensional_and_Discrete_Emotion_Recognition_using_Multi-task_Learning_from_Acoustic_and_Linguistic_features_extracted_from_Speech" TargetMode="External"/><Relationship Id="rId7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hyperlink" Target="https://doi.org/10.1109/ICCSA.2019.000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odtribute.com/wp-content/uploads/2016/02/Different-types-of-bread.jpg" TargetMode="External"/><Relationship Id="rId5" Type="http://schemas.openxmlformats.org/officeDocument/2006/relationships/hyperlink" Target="https://github.com/afshinea/stanford-cs-229-machine-learning/blob/master/en/cheatsheet-unsupervised-learning.pdf" TargetMode="External"/><Relationship Id="rId4" Type="http://schemas.openxmlformats.org/officeDocument/2006/relationships/hyperlink" Target="https://doi.org/10.1007/s12652-022-03870-5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k-means-clustering-algorithm-applications-evaluation-methods-and-drawbacks-aa03e644b48a" TargetMode="External"/><Relationship Id="rId3" Type="http://schemas.openxmlformats.org/officeDocument/2006/relationships/hyperlink" Target="https://www.kaggle.com/datasets/vjchoudhary7/customer-segmentation-tutorial-in-python" TargetMode="External"/><Relationship Id="rId7" Type="http://schemas.openxmlformats.org/officeDocument/2006/relationships/hyperlink" Target="https://www.startlemusic.com/blog/music-genres-explained" TargetMode="External"/><Relationship Id="rId2" Type="http://schemas.openxmlformats.org/officeDocument/2006/relationships/hyperlink" Target="https://github.com/Gracysapra/K-Means-Clustering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aspiresys.com/data-and-analytics/customer-segmentation-empowered-by-machine-learning-reap-the-benefits-of-ai-to-serve-your-customers-better/" TargetMode="External"/><Relationship Id="rId5" Type="http://schemas.openxmlformats.org/officeDocument/2006/relationships/hyperlink" Target="https://allthingsgraphed.com/2014/11/02/twitter-friends-network/" TargetMode="External"/><Relationship Id="rId10" Type="http://schemas.openxmlformats.org/officeDocument/2006/relationships/hyperlink" Target="https://www.kaggle.com/datasets/vjchoudhary7/customer-segmentation-tutorial-in-python/data" TargetMode="External"/><Relationship Id="rId4" Type="http://schemas.openxmlformats.org/officeDocument/2006/relationships/hyperlink" Target="https://medium.com/@ankitem745/recommendation-system-netflix-collaborative-filtering-using-matrix-factorization-2860ccd560c0" TargetMode="External"/><Relationship Id="rId9" Type="http://schemas.openxmlformats.org/officeDocument/2006/relationships/hyperlink" Target="https://www.g2.com/de/articles/big-data-statistic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467547" y="476674"/>
            <a:ext cx="8207375" cy="1008063"/>
          </a:xfrm>
        </p:spPr>
        <p:txBody>
          <a:bodyPr>
            <a:noAutofit/>
          </a:bodyPr>
          <a:lstStyle/>
          <a:p>
            <a:pPr eaLnBrk="1" hangingPunct="1"/>
            <a:r>
              <a:rPr lang="en-GB" noProof="0" dirty="0"/>
              <a:t>Unsupervised Learning 1:</a:t>
            </a:r>
            <a:br>
              <a:rPr lang="en-GB" noProof="0" dirty="0"/>
            </a:br>
            <a:r>
              <a:rPr lang="en-GB" noProof="0" dirty="0"/>
              <a:t>Improving the K-Means Algorithm</a:t>
            </a:r>
          </a:p>
        </p:txBody>
      </p:sp>
      <p:sp>
        <p:nvSpPr>
          <p:cNvPr id="5123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6727" y="1773239"/>
            <a:ext cx="8207375" cy="647700"/>
          </a:xfrm>
        </p:spPr>
        <p:txBody>
          <a:bodyPr/>
          <a:lstStyle/>
          <a:p>
            <a:pPr eaLnBrk="1" hangingPunct="1"/>
            <a:r>
              <a:rPr lang="en-GB" noProof="0" dirty="0"/>
              <a:t>Juri Kembügler</a:t>
            </a:r>
          </a:p>
          <a:p>
            <a:pPr eaLnBrk="1" hangingPunct="1"/>
            <a:r>
              <a:rPr lang="en-GB" noProof="0" dirty="0"/>
              <a:t>25.01.2025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6AEDA-1092-807A-60CB-D72FA38E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0ACF-68DC-A67E-572F-111C1DD4B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Types of Clusters: </a:t>
            </a:r>
            <a:r>
              <a:rPr lang="en-GB" b="1" noProof="0" dirty="0"/>
              <a:t>Well-separated clusters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2D3BD6-24E1-3C7D-766B-BBF01C189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pPr marL="0" indent="0">
              <a:buNone/>
            </a:pPr>
            <a:r>
              <a:rPr lang="en-GB" i="1" noProof="0" dirty="0"/>
              <a:t>„A point in a cluster is closer or more similar to any point in the same cluster than to a point in another cluster.” </a:t>
            </a:r>
            <a:r>
              <a:rPr lang="en-GB" noProof="0" dirty="0"/>
              <a:t>[5]</a:t>
            </a:r>
          </a:p>
          <a:p>
            <a:r>
              <a:rPr lang="en-GB" b="1" noProof="0" dirty="0"/>
              <a:t>Suitable algorithms</a:t>
            </a:r>
          </a:p>
          <a:p>
            <a:pPr lvl="1"/>
            <a:r>
              <a:rPr lang="en-GB" noProof="0" dirty="0"/>
              <a:t>Hierarchical clustering </a:t>
            </a:r>
            <a:br>
              <a:rPr lang="en-GB" noProof="0" dirty="0"/>
            </a:br>
            <a:r>
              <a:rPr lang="en-GB" noProof="0" dirty="0"/>
              <a:t>(complete linkage, single linkage)</a:t>
            </a:r>
          </a:p>
          <a:p>
            <a:pPr lvl="1"/>
            <a:r>
              <a:rPr lang="en-GB" noProof="0" dirty="0"/>
              <a:t>Spectral Clustering</a:t>
            </a:r>
          </a:p>
          <a:p>
            <a:pPr lvl="1"/>
            <a:r>
              <a:rPr lang="en-GB" noProof="0" dirty="0"/>
              <a:t>K-Medoids</a:t>
            </a:r>
          </a:p>
          <a:p>
            <a:pPr lvl="1"/>
            <a:r>
              <a:rPr lang="en-GB" noProof="0" dirty="0"/>
              <a:t>Gaussian Mixture Models</a:t>
            </a:r>
          </a:p>
          <a:p>
            <a:pPr lvl="1"/>
            <a:endParaRPr lang="en-GB" b="1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F1C71E2-1D39-512B-316D-B11194427A8B}"/>
              </a:ext>
            </a:extLst>
          </p:cNvPr>
          <p:cNvGrpSpPr/>
          <p:nvPr/>
        </p:nvGrpSpPr>
        <p:grpSpPr>
          <a:xfrm>
            <a:off x="4644008" y="1497330"/>
            <a:ext cx="4443218" cy="3854356"/>
            <a:chOff x="3197396" y="3155205"/>
            <a:chExt cx="3057645" cy="279457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60F1F8E-5B5F-F59D-BAF4-63788AD62FAF}"/>
                </a:ext>
              </a:extLst>
            </p:cNvPr>
            <p:cNvSpPr txBox="1"/>
            <p:nvPr/>
          </p:nvSpPr>
          <p:spPr>
            <a:xfrm>
              <a:off x="3720039" y="5715470"/>
              <a:ext cx="2012360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10: Well-separated clusters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4E8847C-2239-ACDE-4FEB-8CC350B18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97396" y="3155205"/>
              <a:ext cx="3057645" cy="2560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2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04E3-9C1A-BAA9-2125-A21DB542C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8E846-5586-7CFA-C622-3019FFDE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Types of Clusters: </a:t>
            </a:r>
            <a:r>
              <a:rPr lang="en-GB" b="1" noProof="0" dirty="0"/>
              <a:t>Centre-based clusters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3CFEFE-2075-F929-6EBF-192634AB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pPr marL="0" indent="0">
              <a:buNone/>
            </a:pPr>
            <a:r>
              <a:rPr lang="en-GB" i="1" noProof="0" dirty="0"/>
              <a:t>„A point in a cluster is closer or more similar to the ‘centre’ of this cluster than to the centre of another cluster.” </a:t>
            </a:r>
            <a:r>
              <a:rPr lang="en-GB" noProof="0" dirty="0"/>
              <a:t>[5]</a:t>
            </a:r>
          </a:p>
          <a:p>
            <a:r>
              <a:rPr lang="en-GB" b="1" noProof="0" dirty="0"/>
              <a:t>Suitable algorithms</a:t>
            </a:r>
          </a:p>
          <a:p>
            <a:pPr lvl="1"/>
            <a:r>
              <a:rPr lang="en-GB" noProof="0" dirty="0"/>
              <a:t>K-Means</a:t>
            </a:r>
          </a:p>
          <a:p>
            <a:pPr lvl="1"/>
            <a:r>
              <a:rPr lang="en-GB" noProof="0" dirty="0"/>
              <a:t>K-Medoids</a:t>
            </a:r>
          </a:p>
          <a:p>
            <a:pPr lvl="1"/>
            <a:r>
              <a:rPr lang="en-GB" noProof="0" dirty="0"/>
              <a:t>Fuzzy c-means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2B0C3BF-FBFE-9097-1443-A2059353FA9F}"/>
              </a:ext>
            </a:extLst>
          </p:cNvPr>
          <p:cNvGrpSpPr/>
          <p:nvPr/>
        </p:nvGrpSpPr>
        <p:grpSpPr>
          <a:xfrm>
            <a:off x="4644008" y="1594909"/>
            <a:ext cx="4443218" cy="3756777"/>
            <a:chOff x="3197396" y="3225954"/>
            <a:chExt cx="3057645" cy="272382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43F8B0D-64C4-CF1E-1BA7-1E82E4B22B2F}"/>
                </a:ext>
              </a:extLst>
            </p:cNvPr>
            <p:cNvSpPr txBox="1"/>
            <p:nvPr/>
          </p:nvSpPr>
          <p:spPr>
            <a:xfrm>
              <a:off x="3767715" y="5715470"/>
              <a:ext cx="1917006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11: Centre-based clusters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2BD57B7-4FC4-E486-62BB-AFA7B43E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197396" y="3225954"/>
              <a:ext cx="3057645" cy="2418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75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B29FE-6BC7-1BEB-60EE-B389EFA3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D70B9-AEA1-1C07-3E01-1A4138F5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Types of Clusters: </a:t>
            </a:r>
            <a:r>
              <a:rPr lang="en-GB" b="1" noProof="0" dirty="0"/>
              <a:t>Contiguous clusters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35A5E-71D9-A515-CE9E-3427DD5A1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pPr marL="0" indent="0">
              <a:buNone/>
            </a:pPr>
            <a:r>
              <a:rPr lang="en-GB" i="1" noProof="0" dirty="0"/>
              <a:t>„A point in a cluster closer to one or more points in the same cluster than to any other point not in the cluster.” </a:t>
            </a:r>
            <a:r>
              <a:rPr lang="en-GB" noProof="0" dirty="0"/>
              <a:t>[5]</a:t>
            </a:r>
          </a:p>
          <a:p>
            <a:r>
              <a:rPr lang="en-GB" b="1" noProof="0" dirty="0"/>
              <a:t>Suitable algorithms</a:t>
            </a:r>
          </a:p>
          <a:p>
            <a:pPr lvl="1"/>
            <a:r>
              <a:rPr lang="en-GB" noProof="0" dirty="0"/>
              <a:t>Hierarchical Clustering </a:t>
            </a:r>
            <a:br>
              <a:rPr lang="en-GB" noProof="0" dirty="0"/>
            </a:br>
            <a:r>
              <a:rPr lang="en-GB" noProof="0" dirty="0"/>
              <a:t>(Single-Linkage)</a:t>
            </a:r>
          </a:p>
          <a:p>
            <a:pPr lvl="1"/>
            <a:r>
              <a:rPr lang="en-GB" noProof="0" dirty="0"/>
              <a:t>DBSCAN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545F333-E3A1-6374-103D-9DD52D3450C6}"/>
              </a:ext>
            </a:extLst>
          </p:cNvPr>
          <p:cNvGrpSpPr/>
          <p:nvPr/>
        </p:nvGrpSpPr>
        <p:grpSpPr>
          <a:xfrm>
            <a:off x="4644008" y="1596718"/>
            <a:ext cx="4443218" cy="3754967"/>
            <a:chOff x="3197396" y="3227266"/>
            <a:chExt cx="3057645" cy="272251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4B534CF-D602-75F7-66C9-494D892AF63C}"/>
                </a:ext>
              </a:extLst>
            </p:cNvPr>
            <p:cNvSpPr txBox="1"/>
            <p:nvPr/>
          </p:nvSpPr>
          <p:spPr>
            <a:xfrm>
              <a:off x="3825297" y="5715470"/>
              <a:ext cx="1801840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12: Contiguous clusters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219B474-7F52-8FA0-4094-EBE191EF8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197396" y="3227266"/>
              <a:ext cx="3057645" cy="241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3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3200-F422-72D4-290D-3E54B5B0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395C5-26E6-5E60-0001-1F3DB89E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Types of Clusters: </a:t>
            </a:r>
            <a:r>
              <a:rPr lang="en-GB" b="1" noProof="0" dirty="0"/>
              <a:t>Density-based clusters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05244-B618-D839-2A65-62C82440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pPr marL="0" indent="0">
              <a:buNone/>
            </a:pPr>
            <a:r>
              <a:rPr lang="en-GB" i="1" noProof="0" dirty="0"/>
              <a:t>„A cluster is a dense region of points separated from the other high-density regions by low-density regions.” </a:t>
            </a:r>
            <a:r>
              <a:rPr lang="en-GB" noProof="0" dirty="0"/>
              <a:t>[5]</a:t>
            </a:r>
          </a:p>
          <a:p>
            <a:r>
              <a:rPr lang="en-GB" noProof="0" dirty="0"/>
              <a:t>It is used when the clusters are very irregular and when noise and outliers are present [5]</a:t>
            </a:r>
          </a:p>
          <a:p>
            <a:r>
              <a:rPr lang="en-GB" b="1" noProof="0" dirty="0"/>
              <a:t>Suitable algorithm</a:t>
            </a:r>
          </a:p>
          <a:p>
            <a:pPr lvl="1"/>
            <a:r>
              <a:rPr lang="en-GB" noProof="0" dirty="0"/>
              <a:t>DBSCAN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637249C-86B5-554B-8EFE-FF8BEF32242C}"/>
              </a:ext>
            </a:extLst>
          </p:cNvPr>
          <p:cNvGrpSpPr/>
          <p:nvPr/>
        </p:nvGrpSpPr>
        <p:grpSpPr>
          <a:xfrm>
            <a:off x="4644008" y="1596718"/>
            <a:ext cx="4443217" cy="3754967"/>
            <a:chOff x="3197396" y="3227266"/>
            <a:chExt cx="3057644" cy="272251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AC28BD8-952B-6A15-D0E6-A1D994FFD551}"/>
                </a:ext>
              </a:extLst>
            </p:cNvPr>
            <p:cNvSpPr txBox="1"/>
            <p:nvPr/>
          </p:nvSpPr>
          <p:spPr>
            <a:xfrm>
              <a:off x="3745807" y="5715470"/>
              <a:ext cx="1960822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13: Density-based clusters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402FACB-0F1D-7767-5A5B-4CEACA06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197396" y="3227266"/>
              <a:ext cx="3057644" cy="241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0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77E0-EC8B-2191-C8E6-FB5A8A28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753EA-AE0A-EE9B-290A-609114BA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K-Means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8152BF-90FB-3142-5498-DD2517D1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noProof="0" dirty="0"/>
              <a:t>Procedure: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Randomly initialize centroids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Assign data points to the nearest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Update centroids based on assignments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Repeat 2 and 3 until convergence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FC1423-9DBE-FD13-694E-CCB40AE0D359}"/>
              </a:ext>
            </a:extLst>
          </p:cNvPr>
          <p:cNvGrpSpPr/>
          <p:nvPr/>
        </p:nvGrpSpPr>
        <p:grpSpPr>
          <a:xfrm>
            <a:off x="1664804" y="3707740"/>
            <a:ext cx="5814392" cy="2276156"/>
            <a:chOff x="1664804" y="3645024"/>
            <a:chExt cx="5814392" cy="227615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6548EBE4-E1FE-82B7-592B-3A743CA2012B}"/>
                </a:ext>
              </a:extLst>
            </p:cNvPr>
            <p:cNvSpPr txBox="1"/>
            <p:nvPr/>
          </p:nvSpPr>
          <p:spPr>
            <a:xfrm>
              <a:off x="3174445" y="5598015"/>
              <a:ext cx="27925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noProof="0" dirty="0"/>
                <a:t>Fig. 14: K-Means visualisation [3].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1FA8CF-1E11-125E-C4C3-7983C0A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4804" y="3645024"/>
              <a:ext cx="5814392" cy="1915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96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36BD-FEE5-A213-226D-11EB2880C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AABAF-87E8-0A5A-000C-C6776E0C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K-Means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6C172F-96F4-C131-DACB-E47280DFD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r>
              <a:rPr lang="en-GB" noProof="0" dirty="0"/>
              <a:t>What does </a:t>
            </a:r>
            <a:r>
              <a:rPr lang="en-GB" i="1" noProof="0" dirty="0"/>
              <a:t>‘similar’</a:t>
            </a:r>
            <a:r>
              <a:rPr lang="en-GB" noProof="0" dirty="0"/>
              <a:t> mean?</a:t>
            </a:r>
          </a:p>
          <a:p>
            <a:pPr lvl="1"/>
            <a:r>
              <a:rPr lang="en-GB" i="1" noProof="0" dirty="0"/>
              <a:t>‘Similar’</a:t>
            </a:r>
            <a:r>
              <a:rPr lang="en-GB" noProof="0" dirty="0"/>
              <a:t> requires a distance measure, e.g., 2-norm or Euclidean distance</a:t>
            </a:r>
          </a:p>
          <a:p>
            <a:pPr lvl="1"/>
            <a:r>
              <a:rPr lang="en-GB" noProof="0" dirty="0"/>
              <a:t>Distance quantifies how different two points are</a:t>
            </a:r>
          </a:p>
          <a:p>
            <a:pPr lvl="1"/>
            <a:r>
              <a:rPr lang="en-GB" noProof="0" dirty="0"/>
              <a:t>Using Euclidean distance defines </a:t>
            </a:r>
            <a:r>
              <a:rPr lang="en-GB" i="1" noProof="0" dirty="0"/>
              <a:t>Lloyd’s algorithm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C59005-7FA7-1E1F-8040-287E5C8C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72" y="3060705"/>
            <a:ext cx="2797661" cy="73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C5DD2-DB4B-D32E-6AFE-7132323BC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DE9EF-1368-5F30-A19C-FCC37D4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Lloyd's algorithm</a:t>
            </a:r>
            <a:r>
              <a:rPr lang="en-GB" noProof="0" dirty="0"/>
              <a:t> [1]</a:t>
            </a:r>
            <a:br>
              <a:rPr lang="en-GB" noProof="0" dirty="0"/>
            </a:br>
            <a:endParaRPr lang="en-GB" noProof="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CF3AF54-7FF1-7BA5-C42E-A22F30321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noProof="0" dirty="0"/>
                  <a:t>Objective</a:t>
                </a:r>
              </a:p>
              <a:p>
                <a:pPr lvl="1"/>
                <a:r>
                  <a:rPr lang="en-GB" noProof="0" dirty="0"/>
                  <a:t>Minimise the loss function for our current assignment of data points to clusters</a:t>
                </a:r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endParaRPr lang="en-GB" b="1" noProof="0" dirty="0"/>
              </a:p>
              <a:p>
                <a:r>
                  <a:rPr lang="en-GB" b="1" noProof="0" dirty="0"/>
                  <a:t>Algorithm</a:t>
                </a:r>
              </a:p>
              <a:p>
                <a:pPr marL="703263" lvl="1" indent="-342900">
                  <a:buAutoNum type="arabicPeriod"/>
                </a:pPr>
                <a:r>
                  <a:rPr lang="en-GB" noProof="0" dirty="0"/>
                  <a:t>Update responsibility vectors</a:t>
                </a:r>
              </a:p>
              <a:p>
                <a:pPr marL="703263" lvl="1" indent="-342900">
                  <a:buAutoNum type="arabicPeriod"/>
                </a:pPr>
                <a:endParaRPr lang="en-GB" noProof="0" dirty="0"/>
              </a:p>
              <a:p>
                <a:pPr marL="703263" lvl="1" indent="-342900">
                  <a:buAutoNum type="arabicPeriod"/>
                </a:pPr>
                <a:r>
                  <a:rPr lang="en-GB" noProof="0" dirty="0"/>
                  <a:t>Minimize loss by updating cluster </a:t>
                </a:r>
                <a:br>
                  <a:rPr lang="en-GB" noProof="0" dirty="0"/>
                </a:br>
                <a:r>
                  <a:rPr lang="en-GB" noProof="0" dirty="0"/>
                  <a:t>centres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noProof="0" dirty="0"/>
              </a:p>
              <a:p>
                <a:endParaRPr lang="en-GB" b="1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CF3AF54-7FF1-7BA5-C42E-A22F30321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4" t="-1865" r="-4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506C4A3F-8C40-6833-7670-F05629FF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2495199"/>
            <a:ext cx="4536504" cy="75608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4A9406F-7998-DB08-62B1-C750D27E4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0725" y="3573016"/>
            <a:ext cx="27622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8AA18-1F2D-57A8-5EBE-7C41FC4B1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61A47-3B8B-9AD6-465C-77747B42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F87DD-6A55-076D-BEC9-CF018AFA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38" y="1773239"/>
            <a:ext cx="4445769" cy="4248150"/>
          </a:xfrm>
        </p:spPr>
        <p:txBody>
          <a:bodyPr/>
          <a:lstStyle/>
          <a:p>
            <a:r>
              <a:rPr lang="en-GB" b="1" noProof="0" dirty="0"/>
              <a:t>Scenario</a:t>
            </a:r>
          </a:p>
          <a:p>
            <a:pPr lvl="1"/>
            <a:r>
              <a:rPr lang="en-GB" noProof="0" dirty="0"/>
              <a:t>Organizing a ML seminar</a:t>
            </a:r>
          </a:p>
          <a:p>
            <a:pPr lvl="1"/>
            <a:r>
              <a:rPr lang="en-GB" noProof="0" dirty="0"/>
              <a:t>We buy assorted baked goods</a:t>
            </a:r>
          </a:p>
          <a:p>
            <a:pPr lvl="1"/>
            <a:r>
              <a:rPr lang="en-GB" noProof="0" dirty="0"/>
              <a:t>Due to time constraints, </a:t>
            </a:r>
            <a:br>
              <a:rPr lang="en-GB" noProof="0" dirty="0"/>
            </a:br>
            <a:r>
              <a:rPr lang="en-GB" noProof="0" dirty="0"/>
              <a:t>all items are in one basket</a:t>
            </a:r>
            <a:endParaRPr lang="en-GB" b="1" noProof="0" dirty="0"/>
          </a:p>
          <a:p>
            <a:r>
              <a:rPr lang="en-GB" b="1" noProof="0" dirty="0"/>
              <a:t>Objective</a:t>
            </a:r>
          </a:p>
          <a:p>
            <a:pPr lvl="1"/>
            <a:r>
              <a:rPr lang="en-GB" noProof="0" dirty="0"/>
              <a:t>Cluster and organize the goods by shape, size or type</a:t>
            </a:r>
          </a:p>
          <a:p>
            <a:pPr lvl="1"/>
            <a:endParaRPr lang="en-GB" b="1" noProof="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4FF3CA4-98A2-A7D5-6387-991DE052616B}"/>
              </a:ext>
            </a:extLst>
          </p:cNvPr>
          <p:cNvGrpSpPr/>
          <p:nvPr/>
        </p:nvGrpSpPr>
        <p:grpSpPr>
          <a:xfrm>
            <a:off x="4913165" y="1773239"/>
            <a:ext cx="3504368" cy="2516701"/>
            <a:chOff x="3372860" y="3645578"/>
            <a:chExt cx="2706719" cy="2062574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6DC888C-1B2D-367F-CCA5-D63DE74FDD01}"/>
                </a:ext>
              </a:extLst>
            </p:cNvPr>
            <p:cNvSpPr txBox="1"/>
            <p:nvPr/>
          </p:nvSpPr>
          <p:spPr>
            <a:xfrm>
              <a:off x="3582976" y="5443301"/>
              <a:ext cx="2286488" cy="264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15: Different types of bread [4].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9700B0A-B24C-03B8-ADEB-A1C21D10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72860" y="3645578"/>
              <a:ext cx="2706719" cy="1711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30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169-097B-977C-B5B0-B165072CB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0AC2B-ED54-9458-FB9C-5BCEA160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>
                <a:highlight>
                  <a:srgbClr val="FFFF00"/>
                </a:highlight>
              </a:rPr>
            </a:b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BBD782-E922-07CC-B150-0F6C41EE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8208000" cy="4248150"/>
          </a:xfrm>
        </p:spPr>
        <p:txBody>
          <a:bodyPr/>
          <a:lstStyle/>
          <a:p>
            <a:r>
              <a:rPr lang="en-GB" noProof="0" dirty="0"/>
              <a:t>Setting up a similarity metric</a:t>
            </a:r>
          </a:p>
          <a:p>
            <a:pPr lvl="1"/>
            <a:r>
              <a:rPr lang="en-GB" noProof="0" dirty="0"/>
              <a:t>Characteristics of a baked good</a:t>
            </a:r>
          </a:p>
          <a:p>
            <a:pPr lvl="2"/>
            <a:r>
              <a:rPr lang="en-GB" noProof="0" dirty="0"/>
              <a:t>height, width, depth, colour, density, etc.</a:t>
            </a:r>
          </a:p>
          <a:p>
            <a:pPr lvl="1"/>
            <a:r>
              <a:rPr lang="en-GB" noProof="0" dirty="0"/>
              <a:t>To keep it simple we use two dimensions</a:t>
            </a:r>
          </a:p>
          <a:p>
            <a:pPr lvl="2"/>
            <a:r>
              <a:rPr lang="en-GB" noProof="0" dirty="0"/>
              <a:t>the area occupied by a baked product</a:t>
            </a:r>
          </a:p>
          <a:p>
            <a:pPr lvl="2"/>
            <a:r>
              <a:rPr lang="en-GB" noProof="0" dirty="0"/>
              <a:t>how brown a baked good is</a:t>
            </a:r>
          </a:p>
        </p:txBody>
      </p:sp>
    </p:spTree>
    <p:extLst>
      <p:ext uri="{BB962C8B-B14F-4D97-AF65-F5344CB8AC3E}">
        <p14:creationId xmlns:p14="http://schemas.microsoft.com/office/powerpoint/2010/main" val="320750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4C35-4F00-8C41-0F73-0D3827C3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48388-F91E-A22E-ABB9-F413F254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3528E4A-B99C-A598-26C9-E0ADDCCCC25C}"/>
              </a:ext>
            </a:extLst>
          </p:cNvPr>
          <p:cNvGrpSpPr/>
          <p:nvPr/>
        </p:nvGrpSpPr>
        <p:grpSpPr>
          <a:xfrm>
            <a:off x="3131840" y="1171648"/>
            <a:ext cx="5600510" cy="4803574"/>
            <a:chOff x="2607426" y="2466981"/>
            <a:chExt cx="3854046" cy="3482798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5479016-1B6C-6720-99F3-BB3AAF28ACB2}"/>
                </a:ext>
              </a:extLst>
            </p:cNvPr>
            <p:cNvSpPr txBox="1"/>
            <p:nvPr/>
          </p:nvSpPr>
          <p:spPr>
            <a:xfrm>
              <a:off x="3627975" y="5715470"/>
              <a:ext cx="1812959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16: Plot of baked goods [6].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3F46CBD-2148-9A64-3C01-AB6826C7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6" y="2466981"/>
              <a:ext cx="3854046" cy="32484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BC63DA-880E-B6B7-85D3-2C6FF04F8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725" y="1773239"/>
                <a:ext cx="3169171" cy="4248150"/>
              </a:xfrm>
            </p:spPr>
            <p:txBody>
              <a:bodyPr/>
              <a:lstStyle/>
              <a:p>
                <a:r>
                  <a:rPr lang="en-GB" noProof="0" dirty="0"/>
                  <a:t>Parameters for a semmel</a:t>
                </a:r>
              </a:p>
              <a:p>
                <a:pPr lvl="1"/>
                <a:r>
                  <a:rPr lang="en-GB" dirty="0"/>
                  <a:t>Mean: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(0.3, 60)</m:t>
                    </m:r>
                  </m:oMath>
                </a14:m>
                <a:endParaRPr lang="en-GB" noProof="0" dirty="0"/>
              </a:p>
              <a:p>
                <a:pPr lvl="1"/>
                <a:r>
                  <a:rPr lang="en-GB" dirty="0"/>
                  <a:t>Std.: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(0.05, 5)</m:t>
                    </m:r>
                  </m:oMath>
                </a14:m>
                <a:endParaRPr lang="en-GB" noProof="0" dirty="0"/>
              </a:p>
              <a:p>
                <a:pPr lvl="1"/>
                <a:r>
                  <a:rPr lang="en-GB" dirty="0"/>
                  <a:t>Count: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GB" dirty="0"/>
              </a:p>
              <a:p>
                <a:r>
                  <a:rPr lang="en-US" noProof="0" dirty="0"/>
                  <a:t>Normally distributed points were then generated from this</a:t>
                </a:r>
                <a:endParaRPr lang="en-GB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BC63DA-880E-B6B7-85D3-2C6FF04F8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725" y="1773239"/>
                <a:ext cx="3169171" cy="4248150"/>
              </a:xfrm>
              <a:blipFill>
                <a:blip r:embed="rId4"/>
                <a:stretch>
                  <a:fillRect l="-4239" t="-1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65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91E1-3187-B84E-DC12-F25C691B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56E21-40C4-F357-5477-C65957F8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b="1" noProof="0" dirty="0"/>
              <a:t>Motivation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640E29C-7A1D-F426-116D-834CAE6B6E0C}"/>
              </a:ext>
            </a:extLst>
          </p:cNvPr>
          <p:cNvGrpSpPr/>
          <p:nvPr/>
        </p:nvGrpSpPr>
        <p:grpSpPr>
          <a:xfrm>
            <a:off x="4690982" y="1584241"/>
            <a:ext cx="4032448" cy="1844759"/>
            <a:chOff x="4014979" y="3699020"/>
            <a:chExt cx="2774970" cy="1337528"/>
          </a:xfrm>
        </p:grpSpPr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AB74589A-A0C1-D74F-9625-1FC458F1124B}"/>
                </a:ext>
              </a:extLst>
            </p:cNvPr>
            <p:cNvSpPr txBox="1"/>
            <p:nvPr/>
          </p:nvSpPr>
          <p:spPr>
            <a:xfrm>
              <a:off x="4159744" y="4802240"/>
              <a:ext cx="2489528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2: Data before and after clustering  [18].</a:t>
              </a: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EB058D2-BCF9-DC3E-2B10-EE8600E5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14979" y="3699020"/>
              <a:ext cx="2774970" cy="1095362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B9F440-421E-846F-0C06-307F7DD7C3D8}"/>
              </a:ext>
            </a:extLst>
          </p:cNvPr>
          <p:cNvGrpSpPr/>
          <p:nvPr/>
        </p:nvGrpSpPr>
        <p:grpSpPr>
          <a:xfrm>
            <a:off x="5100061" y="3717032"/>
            <a:ext cx="3107203" cy="2186281"/>
            <a:chOff x="4549670" y="3699019"/>
            <a:chExt cx="2138253" cy="1585145"/>
          </a:xfrm>
        </p:grpSpPr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12F0B94-ACBE-0583-D5C0-7B169B92265E}"/>
                </a:ext>
              </a:extLst>
            </p:cNvPr>
            <p:cNvSpPr txBox="1"/>
            <p:nvPr/>
          </p:nvSpPr>
          <p:spPr>
            <a:xfrm>
              <a:off x="4623363" y="5049856"/>
              <a:ext cx="2064560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3: Good and bad clustering [19].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B3E0C648-61BB-1274-1B1B-4C3561923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9670" y="3699019"/>
              <a:ext cx="2091147" cy="1342976"/>
            </a:xfrm>
            <a:prstGeom prst="rect">
              <a:avLst/>
            </a:prstGeom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FCE3062-F2B4-39E5-4BF6-C638D910B1CD}"/>
              </a:ext>
            </a:extLst>
          </p:cNvPr>
          <p:cNvGrpSpPr/>
          <p:nvPr/>
        </p:nvGrpSpPr>
        <p:grpSpPr>
          <a:xfrm>
            <a:off x="527953" y="2060848"/>
            <a:ext cx="3615690" cy="3091810"/>
            <a:chOff x="4130164" y="2794855"/>
            <a:chExt cx="2488173" cy="2241693"/>
          </a:xfrm>
        </p:grpSpPr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2C075D65-5E67-5094-9099-B1B353E01327}"/>
                </a:ext>
              </a:extLst>
            </p:cNvPr>
            <p:cNvSpPr txBox="1"/>
            <p:nvPr/>
          </p:nvSpPr>
          <p:spPr>
            <a:xfrm>
              <a:off x="4317692" y="4802240"/>
              <a:ext cx="2173637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1: Volume of data worldwide [20].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0832735-73AB-23F7-5605-6FF64D2B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0164" y="2794855"/>
              <a:ext cx="2488173" cy="1966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91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34C3-14DE-233C-C32E-4FE44F2E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92257-397F-AA9A-BD8A-7762DC1C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56AEF-B5AF-E342-AED4-F1C12F9B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3313187" cy="4248150"/>
          </a:xfrm>
        </p:spPr>
        <p:txBody>
          <a:bodyPr/>
          <a:lstStyle/>
          <a:p>
            <a:r>
              <a:rPr lang="en-GB" noProof="0" dirty="0"/>
              <a:t>Plotting our data:</a:t>
            </a:r>
          </a:p>
          <a:p>
            <a:pPr lvl="1"/>
            <a:r>
              <a:rPr lang="en-GB" noProof="0" dirty="0"/>
              <a:t>Semmel:				50</a:t>
            </a:r>
          </a:p>
          <a:p>
            <a:pPr lvl="1"/>
            <a:r>
              <a:rPr lang="en-GB" noProof="0" dirty="0"/>
              <a:t>Poppy seed semmel: 	50</a:t>
            </a:r>
          </a:p>
          <a:p>
            <a:pPr lvl="1"/>
            <a:r>
              <a:rPr lang="en-GB" noProof="0" dirty="0"/>
              <a:t>Croissants: 				50</a:t>
            </a:r>
          </a:p>
          <a:p>
            <a:pPr lvl="1"/>
            <a:r>
              <a:rPr lang="en-GB" noProof="0" dirty="0"/>
              <a:t>Rye bread: 				150</a:t>
            </a:r>
          </a:p>
          <a:p>
            <a:pPr lvl="1"/>
            <a:r>
              <a:rPr lang="en-GB" noProof="0" dirty="0"/>
              <a:t>Wheat bread: 			50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57DFE98-4435-0EBD-7531-10AFA9DB32D3}"/>
              </a:ext>
            </a:extLst>
          </p:cNvPr>
          <p:cNvGrpSpPr/>
          <p:nvPr/>
        </p:nvGrpSpPr>
        <p:grpSpPr>
          <a:xfrm>
            <a:off x="3779913" y="1626050"/>
            <a:ext cx="5032506" cy="4286355"/>
            <a:chOff x="2998304" y="2796442"/>
            <a:chExt cx="3463168" cy="3107792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6DBF049-723F-4F5F-29FD-9919A3345AA7}"/>
                </a:ext>
              </a:extLst>
            </p:cNvPr>
            <p:cNvSpPr txBox="1"/>
            <p:nvPr/>
          </p:nvSpPr>
          <p:spPr>
            <a:xfrm>
              <a:off x="3468027" y="5669925"/>
              <a:ext cx="2523723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17</a:t>
              </a:r>
              <a:r>
                <a:rPr lang="en-GB" sz="1500" noProof="0" dirty="0"/>
                <a:t>: Plot of baked goods with clusters [6].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0470EE9-67B5-1107-E160-54795B62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998304" y="2796442"/>
              <a:ext cx="3463168" cy="2919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88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C4235-2FE0-AE9F-CC9D-833A625FA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BABEE-BAC0-5CBD-8F44-6EA89C3C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AB90979-79CA-D698-9807-8D17139F3A0C}"/>
              </a:ext>
            </a:extLst>
          </p:cNvPr>
          <p:cNvGrpSpPr/>
          <p:nvPr/>
        </p:nvGrpSpPr>
        <p:grpSpPr>
          <a:xfrm>
            <a:off x="1770470" y="908720"/>
            <a:ext cx="5600510" cy="4803574"/>
            <a:chOff x="2607426" y="2466981"/>
            <a:chExt cx="3854046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F9FCE12-1608-62AF-B0AE-0DF61C05C299}"/>
                </a:ext>
              </a:extLst>
            </p:cNvPr>
            <p:cNvSpPr txBox="1"/>
            <p:nvPr/>
          </p:nvSpPr>
          <p:spPr>
            <a:xfrm>
              <a:off x="3386640" y="5715470"/>
              <a:ext cx="2295641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18: Initialisation of the centroids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3C05684-43E0-7E86-6D70-54E5D5AE6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6" y="2466981"/>
              <a:ext cx="3854046" cy="3248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47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6315-E2F2-88B9-08C2-9040D46A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0F244-70E9-50AC-B6E2-B1A3F07A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E800DBA-CF2E-E6B0-4538-81EA6298D06F}"/>
              </a:ext>
            </a:extLst>
          </p:cNvPr>
          <p:cNvGrpSpPr/>
          <p:nvPr/>
        </p:nvGrpSpPr>
        <p:grpSpPr>
          <a:xfrm>
            <a:off x="1770470" y="908720"/>
            <a:ext cx="5600510" cy="4803574"/>
            <a:chOff x="2607426" y="2466981"/>
            <a:chExt cx="3854046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A513A97-A893-022F-783A-20526DC05A5A}"/>
                </a:ext>
              </a:extLst>
            </p:cNvPr>
            <p:cNvSpPr txBox="1"/>
            <p:nvPr/>
          </p:nvSpPr>
          <p:spPr>
            <a:xfrm>
              <a:off x="3622001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19-0: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6907BE9-70C8-616C-95AF-39127342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07426" y="2466981"/>
              <a:ext cx="3854046" cy="324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425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E60C5-5C0E-153F-0FC7-260D20C8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53242-A23F-9E2C-D343-BED29F93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91FFE7D-ACC2-FC0F-0790-635507F47FA0}"/>
              </a:ext>
            </a:extLst>
          </p:cNvPr>
          <p:cNvGrpSpPr/>
          <p:nvPr/>
        </p:nvGrpSpPr>
        <p:grpSpPr>
          <a:xfrm>
            <a:off x="1770472" y="908720"/>
            <a:ext cx="5600509" cy="4803574"/>
            <a:chOff x="2607427" y="2466981"/>
            <a:chExt cx="3854045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D147035-F2BD-4C10-A041-55953B2BB39A}"/>
                </a:ext>
              </a:extLst>
            </p:cNvPr>
            <p:cNvSpPr txBox="1"/>
            <p:nvPr/>
          </p:nvSpPr>
          <p:spPr>
            <a:xfrm>
              <a:off x="3622000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19-1: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AD4200D-3881-AA7A-AC33-E3EB7AE9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5" cy="324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47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4A112-8D4B-7E8D-5AED-9F694521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9CF28-EDF1-7AA8-3583-A3309003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FB26778-39A5-1EA9-E5C7-BF08CF006107}"/>
              </a:ext>
            </a:extLst>
          </p:cNvPr>
          <p:cNvGrpSpPr/>
          <p:nvPr/>
        </p:nvGrpSpPr>
        <p:grpSpPr>
          <a:xfrm>
            <a:off x="1770472" y="908720"/>
            <a:ext cx="5600508" cy="4803574"/>
            <a:chOff x="2607427" y="2466981"/>
            <a:chExt cx="3854044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05D3EBA-428F-BFA9-5848-9590EB6D24A7}"/>
                </a:ext>
              </a:extLst>
            </p:cNvPr>
            <p:cNvSpPr txBox="1"/>
            <p:nvPr/>
          </p:nvSpPr>
          <p:spPr>
            <a:xfrm>
              <a:off x="3621999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19-2: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D21AA0-1720-3D03-8DE5-8C145746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4" cy="324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074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DF29E-E49B-4181-675A-DCA1FD64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1DDC2-0E36-62D1-BC19-739BD50E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1C3F7C6-D785-FC71-D044-638A0C4DA8E3}"/>
              </a:ext>
            </a:extLst>
          </p:cNvPr>
          <p:cNvGrpSpPr/>
          <p:nvPr/>
        </p:nvGrpSpPr>
        <p:grpSpPr>
          <a:xfrm>
            <a:off x="1770472" y="908720"/>
            <a:ext cx="5600508" cy="4803574"/>
            <a:chOff x="2607427" y="2466981"/>
            <a:chExt cx="3854044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D1B73EA-F730-97A2-D328-E4852F0F4E41}"/>
                </a:ext>
              </a:extLst>
            </p:cNvPr>
            <p:cNvSpPr txBox="1"/>
            <p:nvPr/>
          </p:nvSpPr>
          <p:spPr>
            <a:xfrm>
              <a:off x="3622000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19-3: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31F8323-585E-A0CC-8D80-5C7C0D475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4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1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5C22D-CA58-292C-C411-E81F253B4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1D46C-F0C0-DEA8-08DE-29DEE246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24F3FCB-E32D-6173-46AE-4D55AC0E5386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66CB830-09E4-579E-3919-EEC408665FDB}"/>
                </a:ext>
              </a:extLst>
            </p:cNvPr>
            <p:cNvSpPr txBox="1"/>
            <p:nvPr/>
          </p:nvSpPr>
          <p:spPr>
            <a:xfrm>
              <a:off x="3622003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19-4: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68249C7-601E-6651-492B-A9AC7B5C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191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B278-7518-057B-D224-545BEF3D1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1248F-5D94-1DDD-DDD8-F115353E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F698246-8D19-DC69-D00F-38B421BE8CE1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D458805-E02B-C2AC-2EB7-D9216555A684}"/>
                </a:ext>
              </a:extLst>
            </p:cNvPr>
            <p:cNvSpPr txBox="1"/>
            <p:nvPr/>
          </p:nvSpPr>
          <p:spPr>
            <a:xfrm>
              <a:off x="3622001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19-5: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8032469-D5CB-95E7-E810-55B4DFF34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213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FC3D-33D7-8BA7-504B-9738A845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A93140-B9BF-8980-236F-CBDB749B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F94473A-3FC1-BFD6-277B-C28A5B162C3F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045FDEC-DD13-754D-3D16-B37D84B4876F}"/>
                </a:ext>
              </a:extLst>
            </p:cNvPr>
            <p:cNvSpPr txBox="1"/>
            <p:nvPr/>
          </p:nvSpPr>
          <p:spPr>
            <a:xfrm>
              <a:off x="3622001" y="5715470"/>
              <a:ext cx="1824917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19-6: K-Means iteration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4B158C8-584E-6854-2852-3893754D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580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63F90-94E0-248E-4816-BFF11421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79E63-ED4C-5A5D-2E51-DF60CB1B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Example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561C39E-8964-B05F-7836-95D4A791516B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339085F-5EA4-0AAB-0594-C49EC22EE2B5}"/>
                </a:ext>
              </a:extLst>
            </p:cNvPr>
            <p:cNvSpPr txBox="1"/>
            <p:nvPr/>
          </p:nvSpPr>
          <p:spPr>
            <a:xfrm>
              <a:off x="3726092" y="5715470"/>
              <a:ext cx="1616735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20: K-Means results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4D5E4EE-FBF4-6D4C-9435-BCED702D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50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49E6-F9DC-C920-A824-97876442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2CF8E-E360-1D3F-681B-361E08E0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b="1" noProof="0" dirty="0"/>
              <a:t>Applications [9]</a:t>
            </a: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7E15F57-470A-0E93-19FC-872DEC5E6BC4}"/>
              </a:ext>
            </a:extLst>
          </p:cNvPr>
          <p:cNvGrpSpPr/>
          <p:nvPr/>
        </p:nvGrpSpPr>
        <p:grpSpPr>
          <a:xfrm>
            <a:off x="707769" y="1371242"/>
            <a:ext cx="3469584" cy="2136010"/>
            <a:chOff x="3842043" y="3653647"/>
            <a:chExt cx="2387629" cy="15486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793AE71-23C8-F3EA-4B1E-1BD9CD4371C7}"/>
                </a:ext>
              </a:extLst>
            </p:cNvPr>
            <p:cNvSpPr txBox="1"/>
            <p:nvPr/>
          </p:nvSpPr>
          <p:spPr>
            <a:xfrm>
              <a:off x="3976397" y="4968037"/>
              <a:ext cx="2118922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4: Netflix recommendations [14].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F9B9381-A873-A152-0196-F5D6FC9B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2043" y="3653647"/>
              <a:ext cx="2387629" cy="1106862"/>
            </a:xfrm>
            <a:prstGeom prst="rect">
              <a:avLst/>
            </a:prstGeom>
          </p:spPr>
        </p:pic>
      </p:grpSp>
      <p:sp>
        <p:nvSpPr>
          <p:cNvPr id="7" name="Titel 1">
            <a:extLst>
              <a:ext uri="{FF2B5EF4-FFF2-40B4-BE49-F238E27FC236}">
                <a16:creationId xmlns:a16="http://schemas.microsoft.com/office/drawing/2014/main" id="{A82B368C-8654-746A-3121-89BB4C9D8234}"/>
              </a:ext>
            </a:extLst>
          </p:cNvPr>
          <p:cNvSpPr txBox="1">
            <a:spLocks/>
          </p:cNvSpPr>
          <p:nvPr/>
        </p:nvSpPr>
        <p:spPr bwMode="auto">
          <a:xfrm>
            <a:off x="1362441" y="1069120"/>
            <a:ext cx="2160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algn="ctr"/>
            <a:r>
              <a:rPr lang="en-GB" sz="1800" kern="0" noProof="0" dirty="0"/>
              <a:t>Collaborative Filtering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20C758F-2B5C-0E8C-D91A-4F271ACC0AFD}"/>
              </a:ext>
            </a:extLst>
          </p:cNvPr>
          <p:cNvGrpSpPr/>
          <p:nvPr/>
        </p:nvGrpSpPr>
        <p:grpSpPr>
          <a:xfrm>
            <a:off x="4741944" y="1403132"/>
            <a:ext cx="3378042" cy="2104119"/>
            <a:chOff x="3873548" y="3569574"/>
            <a:chExt cx="2324632" cy="1525577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49668B9-AE55-63C7-C923-D7294A72DDFD}"/>
                </a:ext>
              </a:extLst>
            </p:cNvPr>
            <p:cNvSpPr txBox="1"/>
            <p:nvPr/>
          </p:nvSpPr>
          <p:spPr>
            <a:xfrm>
              <a:off x="3873548" y="4860842"/>
              <a:ext cx="2324632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5: Twitter network visualisation [15].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053E7D8E-F335-BEA0-EA4B-84219683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51850" y="3569574"/>
              <a:ext cx="1568010" cy="1280990"/>
            </a:xfrm>
            <a:prstGeom prst="rect">
              <a:avLst/>
            </a:prstGeom>
          </p:spPr>
        </p:pic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AB4EAF0C-37FA-31C1-1EC8-1EBBFAE6103A}"/>
              </a:ext>
            </a:extLst>
          </p:cNvPr>
          <p:cNvSpPr txBox="1">
            <a:spLocks/>
          </p:cNvSpPr>
          <p:nvPr/>
        </p:nvSpPr>
        <p:spPr bwMode="auto">
          <a:xfrm>
            <a:off x="5180155" y="1068340"/>
            <a:ext cx="25015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algn="ctr"/>
            <a:r>
              <a:rPr lang="en-GB" sz="1800" kern="0" noProof="0" dirty="0"/>
              <a:t>Social Network Analysis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36CADDD-69F7-78CD-1765-6CA09134B69D}"/>
              </a:ext>
            </a:extLst>
          </p:cNvPr>
          <p:cNvGrpSpPr/>
          <p:nvPr/>
        </p:nvGrpSpPr>
        <p:grpSpPr>
          <a:xfrm>
            <a:off x="998994" y="3960142"/>
            <a:ext cx="2983124" cy="1979506"/>
            <a:chOff x="4042453" y="3653647"/>
            <a:chExt cx="2052867" cy="143522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E0ABEBA-3480-5822-A455-18612D163A50}"/>
                </a:ext>
              </a:extLst>
            </p:cNvPr>
            <p:cNvSpPr txBox="1"/>
            <p:nvPr/>
          </p:nvSpPr>
          <p:spPr>
            <a:xfrm>
              <a:off x="4042453" y="4854565"/>
              <a:ext cx="2052867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6: Customer Segmentation [16].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8669BE5A-B220-0413-EFAB-9872D740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5966" y="3653647"/>
              <a:ext cx="1959783" cy="1106862"/>
            </a:xfrm>
            <a:prstGeom prst="rect">
              <a:avLst/>
            </a:prstGeom>
          </p:spPr>
        </p:pic>
      </p:grpSp>
      <p:sp>
        <p:nvSpPr>
          <p:cNvPr id="27" name="Titel 1">
            <a:extLst>
              <a:ext uri="{FF2B5EF4-FFF2-40B4-BE49-F238E27FC236}">
                <a16:creationId xmlns:a16="http://schemas.microsoft.com/office/drawing/2014/main" id="{6FA90D79-686D-772D-9C10-413459AA64ED}"/>
              </a:ext>
            </a:extLst>
          </p:cNvPr>
          <p:cNvSpPr txBox="1">
            <a:spLocks/>
          </p:cNvSpPr>
          <p:nvPr/>
        </p:nvSpPr>
        <p:spPr bwMode="auto">
          <a:xfrm>
            <a:off x="1233825" y="3654980"/>
            <a:ext cx="2417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algn="ctr"/>
            <a:r>
              <a:rPr lang="en-GB" sz="1800" kern="0" noProof="0" dirty="0"/>
              <a:t>Customer Segmentation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28D18D3-0989-A31D-72D0-29C4B7A266ED}"/>
              </a:ext>
            </a:extLst>
          </p:cNvPr>
          <p:cNvGrpSpPr/>
          <p:nvPr/>
        </p:nvGrpSpPr>
        <p:grpSpPr>
          <a:xfrm>
            <a:off x="5398641" y="3931978"/>
            <a:ext cx="2289925" cy="2009057"/>
            <a:chOff x="4247940" y="3653647"/>
            <a:chExt cx="1575835" cy="1456652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30E41C5-3FFF-08DB-3147-9D2AB5D97FFD}"/>
                </a:ext>
              </a:extLst>
            </p:cNvPr>
            <p:cNvSpPr txBox="1"/>
            <p:nvPr/>
          </p:nvSpPr>
          <p:spPr>
            <a:xfrm>
              <a:off x="4269183" y="4875991"/>
              <a:ext cx="1519221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7: Spotify genres [16].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48DA735-A0AE-84A5-5309-AF277446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47940" y="3653647"/>
              <a:ext cx="1575835" cy="1106862"/>
            </a:xfrm>
            <a:prstGeom prst="rect">
              <a:avLst/>
            </a:prstGeom>
          </p:spPr>
        </p:pic>
      </p:grpSp>
      <p:sp>
        <p:nvSpPr>
          <p:cNvPr id="31" name="Titel 1">
            <a:extLst>
              <a:ext uri="{FF2B5EF4-FFF2-40B4-BE49-F238E27FC236}">
                <a16:creationId xmlns:a16="http://schemas.microsoft.com/office/drawing/2014/main" id="{F4BCD8AD-00A0-DE23-240D-46ACEF42EBE6}"/>
              </a:ext>
            </a:extLst>
          </p:cNvPr>
          <p:cNvSpPr txBox="1">
            <a:spLocks/>
          </p:cNvSpPr>
          <p:nvPr/>
        </p:nvSpPr>
        <p:spPr bwMode="auto">
          <a:xfrm>
            <a:off x="5304857" y="3632553"/>
            <a:ext cx="24774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defTabSz="503238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algn="ctr"/>
            <a:r>
              <a:rPr lang="en-GB" sz="1800" kern="0" noProof="0" dirty="0"/>
              <a:t>Multimedia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109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7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F28F-2236-125B-1852-43B576781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070B9-849C-E32B-3669-B2A823F5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Problems and limitations</a:t>
            </a:r>
            <a:br>
              <a:rPr lang="en-GB" noProof="0" dirty="0"/>
            </a:b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FCC0F5-5084-AB4E-A293-F4C446550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725" y="1773239"/>
                <a:ext cx="4033267" cy="4248150"/>
              </a:xfrm>
            </p:spPr>
            <p:txBody>
              <a:bodyPr/>
              <a:lstStyle/>
              <a:p>
                <a:r>
                  <a:rPr lang="en-GB" noProof="0" dirty="0"/>
                  <a:t>Centroids </a:t>
                </a:r>
                <a:r>
                  <a:rPr lang="en-GB" b="1" noProof="0" dirty="0"/>
                  <a:t>initialisation</a:t>
                </a:r>
                <a:r>
                  <a:rPr lang="en-GB" noProof="0" dirty="0"/>
                  <a:t> [1]</a:t>
                </a:r>
              </a:p>
              <a:p>
                <a:pPr lvl="1"/>
                <a:r>
                  <a:rPr lang="en-GB" noProof="0" dirty="0"/>
                  <a:t>centroids are chosen randomly</a:t>
                </a:r>
              </a:p>
              <a:p>
                <a:pPr lvl="1"/>
                <a:r>
                  <a:rPr lang="en-GB" noProof="0" dirty="0"/>
                  <a:t>Lloyd’s algorithm only produces a local minimum</a:t>
                </a:r>
              </a:p>
              <a:p>
                <a:r>
                  <a:rPr lang="en-GB" b="1" noProof="0" dirty="0"/>
                  <a:t>Choose</a:t>
                </a:r>
                <a:r>
                  <a:rPr lang="en-GB" noProof="0" dirty="0"/>
                  <a:t>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noProof="0" dirty="0"/>
                  <a:t> [1]</a:t>
                </a:r>
              </a:p>
              <a:p>
                <a:pPr lvl="1"/>
                <a:r>
                  <a:rPr lang="en-GB" noProof="0" dirty="0"/>
                  <a:t>Fewer clusters lead to higher loss</a:t>
                </a:r>
              </a:p>
              <a:p>
                <a:pPr lvl="1"/>
                <a:r>
                  <a:rPr lang="en-GB" noProof="0" dirty="0"/>
                  <a:t>The more clusters, the lower the loss ‒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noProof="0" dirty="0"/>
                  <a:t> clusters are also not meaningful</a:t>
                </a:r>
              </a:p>
              <a:p>
                <a:pPr lvl="1"/>
                <a:r>
                  <a:rPr lang="en-GB" noProof="0" dirty="0"/>
                  <a:t>Solution</a:t>
                </a:r>
              </a:p>
              <a:p>
                <a:pPr lvl="2"/>
                <a:r>
                  <a:rPr lang="en-GB" noProof="0" dirty="0"/>
                  <a:t>Plot the number of clusters against the loss ‒ </a:t>
                </a:r>
                <a:r>
                  <a:rPr lang="en-GB" i="1" noProof="0" dirty="0"/>
                  <a:t>‘elbow rule’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3FCC0F5-5084-AB4E-A293-F4C446550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725" y="1773239"/>
                <a:ext cx="4033267" cy="4248150"/>
              </a:xfrm>
              <a:blipFill>
                <a:blip r:embed="rId2"/>
                <a:stretch>
                  <a:fillRect l="-3328" t="-1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C1862C7-BFB3-E0A1-392B-B248AA6A7CAB}"/>
              </a:ext>
            </a:extLst>
          </p:cNvPr>
          <p:cNvGrpSpPr/>
          <p:nvPr/>
        </p:nvGrpSpPr>
        <p:grpSpPr>
          <a:xfrm>
            <a:off x="4448873" y="2060848"/>
            <a:ext cx="4225853" cy="2441736"/>
            <a:chOff x="2906532" y="4182534"/>
            <a:chExt cx="2908061" cy="17703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244C517-4691-670D-36C2-5914C0169414}"/>
                </a:ext>
              </a:extLst>
            </p:cNvPr>
            <p:cNvSpPr txBox="1"/>
            <p:nvPr/>
          </p:nvSpPr>
          <p:spPr>
            <a:xfrm>
              <a:off x="3691122" y="5718589"/>
              <a:ext cx="1338881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21: Elbow-plot [7].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5FB3EB8-6B5F-6641-FDE6-B40B6B985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06532" y="4182534"/>
              <a:ext cx="2908061" cy="1531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1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A801-696F-F559-5E30-4D5D9F7C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CD753-B951-A905-6F7C-C9F9CFD6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107996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Problems and limitations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AA97550-004D-62C1-A00A-13B5EAEDCBFA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9151970-48E5-BC7E-5EDF-B21C36AAE91E}"/>
                </a:ext>
              </a:extLst>
            </p:cNvPr>
            <p:cNvSpPr txBox="1"/>
            <p:nvPr/>
          </p:nvSpPr>
          <p:spPr>
            <a:xfrm>
              <a:off x="3406472" y="5715470"/>
              <a:ext cx="2255972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22-0: K-Means bad initialisation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25F6677-75A3-994F-F2FA-0EDCFC30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529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AAC91-CF9C-C871-B846-48CD012F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733A0-CC56-2DDC-D883-E9E1C7FA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107996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Problems and limitations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44987A-25B1-1C4C-F887-9B3F7E56192E}"/>
              </a:ext>
            </a:extLst>
          </p:cNvPr>
          <p:cNvGrpSpPr/>
          <p:nvPr/>
        </p:nvGrpSpPr>
        <p:grpSpPr>
          <a:xfrm>
            <a:off x="1770472" y="908720"/>
            <a:ext cx="5600507" cy="4803574"/>
            <a:chOff x="2607427" y="2466981"/>
            <a:chExt cx="3854043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8A382BE-6AE3-F22D-FC9A-12691FD45DAC}"/>
                </a:ext>
              </a:extLst>
            </p:cNvPr>
            <p:cNvSpPr txBox="1"/>
            <p:nvPr/>
          </p:nvSpPr>
          <p:spPr>
            <a:xfrm>
              <a:off x="3406472" y="5715470"/>
              <a:ext cx="2255972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22-1: K-Means bad initialisation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1502F76-6F69-3DFD-3A98-A93D10DD8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607427" y="2466981"/>
              <a:ext cx="3854043" cy="3248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128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906D-AFFE-AEA3-4ED3-01DFE4B6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D5757-5F0C-8C0E-8E45-7CB11E2B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K-Means</a:t>
            </a:r>
            <a:r>
              <a:rPr lang="en-GB" noProof="0" dirty="0"/>
              <a:t>++ [1]</a:t>
            </a:r>
            <a:br>
              <a:rPr lang="en-GB" noProof="0" dirty="0"/>
            </a:b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BC351D-E30D-056F-E486-B6BB9816E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noProof="0" dirty="0"/>
                  <a:t>Objective</a:t>
                </a:r>
              </a:p>
              <a:p>
                <a:pPr lvl="1"/>
                <a:r>
                  <a:rPr lang="en-GB" noProof="0" dirty="0"/>
                  <a:t>Find a centroid initialisation that is a little more distributed</a:t>
                </a:r>
              </a:p>
              <a:p>
                <a:r>
                  <a:rPr lang="en-GB" b="1" noProof="0" dirty="0"/>
                  <a:t>Algorithm</a:t>
                </a:r>
              </a:p>
              <a:p>
                <a:pPr marL="703263" lvl="1" indent="-342900">
                  <a:buFont typeface="+mj-lt"/>
                  <a:buAutoNum type="arabicPeriod"/>
                </a:pPr>
                <a:r>
                  <a:rPr lang="en-GB" noProof="0" dirty="0"/>
                  <a:t>Randomly choose the first point</a:t>
                </a:r>
              </a:p>
              <a:p>
                <a:pPr marL="703263" lvl="1" indent="-342900">
                  <a:buFont typeface="+mj-lt"/>
                  <a:buAutoNum type="arabicPeriod"/>
                </a:pPr>
                <a:r>
                  <a:rPr lang="en-GB" noProof="0" dirty="0"/>
                  <a:t>Calculate the distance from each point to the nearest centroid</a:t>
                </a:r>
              </a:p>
              <a:p>
                <a:pPr marL="703263" lvl="1" indent="-342900">
                  <a:buFont typeface="+mj-lt"/>
                  <a:buAutoNum type="arabicPeriod"/>
                </a:pPr>
                <a:r>
                  <a:rPr lang="en-GB" noProof="0" dirty="0"/>
                  <a:t>Select one point based on the </a:t>
                </a:r>
                <a:r>
                  <a:rPr lang="en-GB" b="1" noProof="0" dirty="0"/>
                  <a:t>probability proportional to the squared distance </a:t>
                </a:r>
                <a:r>
                  <a:rPr lang="en-GB" noProof="0" dirty="0"/>
                  <a:t>calculated in 2 </a:t>
                </a:r>
              </a:p>
              <a:p>
                <a:pPr marL="703263" lvl="1" indent="-342900">
                  <a:buFont typeface="+mj-lt"/>
                  <a:buAutoNum type="arabicPeriod"/>
                </a:pPr>
                <a:r>
                  <a:rPr lang="en-GB" noProof="0" dirty="0"/>
                  <a:t>Repeat 2 and 3 until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noProof="0" dirty="0"/>
                  <a:t>-points have been chosen</a:t>
                </a:r>
              </a:p>
              <a:p>
                <a:pPr marL="0" indent="0"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DBC351D-E30D-056F-E486-B6BB9816E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4" t="-1865" r="-10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3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63040-3DF5-D63A-597A-61FE32281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6416E-F72A-18BD-872A-C42A47F5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107996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K-Means</a:t>
            </a:r>
            <a:r>
              <a:rPr lang="en-GB" noProof="0" dirty="0"/>
              <a:t>++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05B53B3-BE7C-D718-D953-CE8A62EDCE13}"/>
              </a:ext>
            </a:extLst>
          </p:cNvPr>
          <p:cNvGrpSpPr/>
          <p:nvPr/>
        </p:nvGrpSpPr>
        <p:grpSpPr>
          <a:xfrm>
            <a:off x="395536" y="1442798"/>
            <a:ext cx="4080403" cy="3587488"/>
            <a:chOff x="3130473" y="3348696"/>
            <a:chExt cx="2807969" cy="260108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6CAF395-0719-54D2-1DBF-1FAC9BD9F346}"/>
                </a:ext>
              </a:extLst>
            </p:cNvPr>
            <p:cNvSpPr txBox="1"/>
            <p:nvPr/>
          </p:nvSpPr>
          <p:spPr>
            <a:xfrm>
              <a:off x="3455626" y="5715470"/>
              <a:ext cx="2157663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23-0: K-Means++ initialisation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CA7D285-3E05-6EC9-C542-6AA81BC0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30473" y="3348696"/>
              <a:ext cx="2807969" cy="236677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F103BBB-A27A-9727-188A-DA0663EE3EB7}"/>
              </a:ext>
            </a:extLst>
          </p:cNvPr>
          <p:cNvGrpSpPr/>
          <p:nvPr/>
        </p:nvGrpSpPr>
        <p:grpSpPr>
          <a:xfrm>
            <a:off x="4668063" y="1442798"/>
            <a:ext cx="4080403" cy="3587488"/>
            <a:chOff x="3130473" y="3348696"/>
            <a:chExt cx="2807969" cy="260108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8FB7A1E-8D85-F613-41EF-A32D06C2D15B}"/>
                </a:ext>
              </a:extLst>
            </p:cNvPr>
            <p:cNvSpPr txBox="1"/>
            <p:nvPr/>
          </p:nvSpPr>
          <p:spPr>
            <a:xfrm>
              <a:off x="3605364" y="5715470"/>
              <a:ext cx="1858187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23</a:t>
              </a:r>
              <a:r>
                <a:rPr lang="en-GB" sz="1500" noProof="0" dirty="0"/>
                <a:t>-1: K-Means++ results [6].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FC153CB-C85B-87E1-4262-D72968109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0473" y="3348696"/>
              <a:ext cx="2807969" cy="2366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62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BE244-97A3-C393-E542-7A06300D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15C84-AAB4-2B14-2B82-7BEBE1B8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107996"/>
          </a:xfrm>
        </p:spPr>
        <p:txBody>
          <a:bodyPr/>
          <a:lstStyle/>
          <a:p>
            <a:r>
              <a:rPr lang="en-GB" noProof="0" dirty="0"/>
              <a:t>Background: </a:t>
            </a:r>
            <a:r>
              <a:rPr lang="en-GB" b="1" noProof="0" dirty="0"/>
              <a:t>K-Means</a:t>
            </a:r>
            <a:r>
              <a:rPr lang="en-GB" noProof="0" dirty="0"/>
              <a:t>++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22FD0A4-53EB-4552-C121-7D35C6FFF78B}"/>
              </a:ext>
            </a:extLst>
          </p:cNvPr>
          <p:cNvGrpSpPr/>
          <p:nvPr/>
        </p:nvGrpSpPr>
        <p:grpSpPr>
          <a:xfrm>
            <a:off x="395537" y="1442798"/>
            <a:ext cx="4080402" cy="3587488"/>
            <a:chOff x="3130473" y="3348696"/>
            <a:chExt cx="2807968" cy="260108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4E1F93D-DED8-4544-F99D-5D47B60E7012}"/>
                </a:ext>
              </a:extLst>
            </p:cNvPr>
            <p:cNvSpPr txBox="1"/>
            <p:nvPr/>
          </p:nvSpPr>
          <p:spPr>
            <a:xfrm>
              <a:off x="3339800" y="5715470"/>
              <a:ext cx="2389318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23-2: K-Means++ bad initialisation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5E6BD47-D9B1-F7E5-A4F7-35882D15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30473" y="3348696"/>
              <a:ext cx="2807968" cy="2366773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F1AEEF1-BB47-4EC0-27AE-C27CC31D1924}"/>
              </a:ext>
            </a:extLst>
          </p:cNvPr>
          <p:cNvGrpSpPr/>
          <p:nvPr/>
        </p:nvGrpSpPr>
        <p:grpSpPr>
          <a:xfrm>
            <a:off x="4668064" y="1442798"/>
            <a:ext cx="4080402" cy="3587488"/>
            <a:chOff x="3130473" y="3348696"/>
            <a:chExt cx="2807968" cy="260108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2129075-8B6A-9E0D-D750-B2625A612AA1}"/>
                </a:ext>
              </a:extLst>
            </p:cNvPr>
            <p:cNvSpPr txBox="1"/>
            <p:nvPr/>
          </p:nvSpPr>
          <p:spPr>
            <a:xfrm>
              <a:off x="3489535" y="5715470"/>
              <a:ext cx="2089842" cy="23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23</a:t>
              </a:r>
              <a:r>
                <a:rPr lang="en-GB" sz="1500" noProof="0" dirty="0"/>
                <a:t>-3: K-Means++ bad results [6].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2843C1-D142-B628-B5D7-E87157AA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0473" y="3348696"/>
              <a:ext cx="2807968" cy="2366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357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3B9-4EA9-C38D-8FBB-61E44BD4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DB516-C8A3-D31C-91D6-3FA0A669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Challenges of K-Means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8B5CE-FBE3-52C9-AFE9-91BF312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12776"/>
            <a:ext cx="8208000" cy="4608613"/>
          </a:xfrm>
        </p:spPr>
        <p:txBody>
          <a:bodyPr/>
          <a:lstStyle/>
          <a:p>
            <a:r>
              <a:rPr lang="en-GB" b="1" noProof="0" dirty="0"/>
              <a:t>Problems</a:t>
            </a:r>
            <a:endParaRPr lang="en-GB" noProof="0" dirty="0"/>
          </a:p>
          <a:p>
            <a:pPr lvl="1"/>
            <a:r>
              <a:rPr lang="en-GB" noProof="0" dirty="0"/>
              <a:t>Performance depends on initial centroid placement</a:t>
            </a:r>
          </a:p>
          <a:p>
            <a:pPr lvl="1"/>
            <a:r>
              <a:rPr lang="en-GB" noProof="0" dirty="0"/>
              <a:t>Even K-Means++ doesn’t guarantee optimal results</a:t>
            </a:r>
          </a:p>
          <a:p>
            <a:pPr lvl="1"/>
            <a:r>
              <a:rPr lang="en-GB" noProof="0" dirty="0"/>
              <a:t>Poor initialization causes suboptimal clusters,</a:t>
            </a:r>
            <a:br>
              <a:rPr lang="en-GB" noProof="0" dirty="0"/>
            </a:br>
            <a:r>
              <a:rPr lang="en-GB" noProof="0" dirty="0"/>
              <a:t>slower convergence, or local minima</a:t>
            </a:r>
          </a:p>
          <a:p>
            <a:r>
              <a:rPr lang="en-GB" b="1" noProof="0" dirty="0"/>
              <a:t>Challenges with Current Solutions </a:t>
            </a:r>
            <a:r>
              <a:rPr lang="en-GB" noProof="0" dirty="0"/>
              <a:t>[8]</a:t>
            </a:r>
            <a:endParaRPr lang="en-GB" b="1" noProof="0" dirty="0"/>
          </a:p>
          <a:p>
            <a:pPr lvl="1"/>
            <a:r>
              <a:rPr lang="en-GB" noProof="0" dirty="0"/>
              <a:t>Run the algorithm repeatedly and take the best result</a:t>
            </a:r>
          </a:p>
          <a:p>
            <a:pPr lvl="1"/>
            <a:r>
              <a:rPr lang="en-GB" noProof="0" dirty="0"/>
              <a:t>This strategy significantly increases computational cost</a:t>
            </a:r>
          </a:p>
          <a:p>
            <a:r>
              <a:rPr lang="en-GB" b="1" noProof="0" dirty="0"/>
              <a:t>Need for Improvement</a:t>
            </a:r>
          </a:p>
          <a:p>
            <a:pPr lvl="1"/>
            <a:r>
              <a:rPr lang="en-GB" noProof="0" dirty="0"/>
              <a:t>Efficient methods are needed for better clustering </a:t>
            </a:r>
            <a:br>
              <a:rPr lang="en-GB" noProof="0" dirty="0"/>
            </a:br>
            <a:r>
              <a:rPr lang="en-GB" noProof="0" dirty="0"/>
              <a:t>without high computational cost</a:t>
            </a:r>
          </a:p>
        </p:txBody>
      </p:sp>
    </p:spTree>
    <p:extLst>
      <p:ext uri="{BB962C8B-B14F-4D97-AF65-F5344CB8AC3E}">
        <p14:creationId xmlns:p14="http://schemas.microsoft.com/office/powerpoint/2010/main" val="26259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A201B-8B66-0A98-3F50-E0EFC7AC1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F9CDF-54B1-7EB9-B7FF-FA3D63E3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Identifying issues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A8A5AC-3C60-41DF-75A6-8DA4ABCB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5084646" cy="4248150"/>
          </a:xfrm>
        </p:spPr>
        <p:txBody>
          <a:bodyPr/>
          <a:lstStyle/>
          <a:p>
            <a:r>
              <a:rPr lang="en-GB" noProof="0" dirty="0"/>
              <a:t>Identifying two issues [8]</a:t>
            </a:r>
          </a:p>
          <a:p>
            <a:pPr lvl="1"/>
            <a:r>
              <a:rPr lang="en-GB" b="1" noProof="0" dirty="0"/>
              <a:t>Mega Clusters</a:t>
            </a:r>
          </a:p>
          <a:p>
            <a:pPr lvl="2"/>
            <a:r>
              <a:rPr lang="en-GB" noProof="0" dirty="0"/>
              <a:t>Multiple groupings merged into one cluster due to missing centroids</a:t>
            </a:r>
          </a:p>
          <a:p>
            <a:pPr lvl="1"/>
            <a:r>
              <a:rPr lang="en-GB" b="1" noProof="0" dirty="0"/>
              <a:t>Conflicting Clusters</a:t>
            </a:r>
          </a:p>
          <a:p>
            <a:pPr lvl="2"/>
            <a:r>
              <a:rPr lang="en-GB" noProof="0" dirty="0"/>
              <a:t>A single cluster split into multiple </a:t>
            </a:r>
          </a:p>
          <a:p>
            <a:pPr lvl="2"/>
            <a:r>
              <a:rPr lang="en-GB" noProof="0" dirty="0"/>
              <a:t>Caused by too many centroids </a:t>
            </a:r>
            <a:br>
              <a:rPr lang="en-GB" noProof="0" dirty="0"/>
            </a:br>
            <a:r>
              <a:rPr lang="en-GB" noProof="0" dirty="0"/>
              <a:t>in that region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BC1E415-7A3A-F527-1972-454EF6A91D89}"/>
              </a:ext>
            </a:extLst>
          </p:cNvPr>
          <p:cNvGrpSpPr/>
          <p:nvPr/>
        </p:nvGrpSpPr>
        <p:grpSpPr>
          <a:xfrm>
            <a:off x="5292080" y="1528433"/>
            <a:ext cx="3471400" cy="3754967"/>
            <a:chOff x="3531783" y="3227266"/>
            <a:chExt cx="2388879" cy="2722513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7241BBC-72B6-B3FC-3BB7-A667AF87A6AB}"/>
                </a:ext>
              </a:extLst>
            </p:cNvPr>
            <p:cNvSpPr txBox="1"/>
            <p:nvPr/>
          </p:nvSpPr>
          <p:spPr>
            <a:xfrm>
              <a:off x="3531783" y="5715470"/>
              <a:ext cx="2388879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24</a:t>
              </a:r>
              <a:r>
                <a:rPr lang="en-GB" sz="1500" noProof="0" dirty="0"/>
                <a:t>: Mega- and Conflicting Clusters [8].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93EFD29-121F-1B42-ECB7-8C920C15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66598" y="3227266"/>
              <a:ext cx="2119239" cy="2416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2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07FF9-ABE1-7698-6A95-73DC2B102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1F269-D223-3438-E5FC-2830D159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Identifying issues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3B2E57-2069-8F61-B50F-623A0F01B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8207999" cy="4248150"/>
          </a:xfrm>
        </p:spPr>
        <p:txBody>
          <a:bodyPr/>
          <a:lstStyle/>
          <a:p>
            <a:r>
              <a:rPr lang="en-GB" noProof="0" dirty="0"/>
              <a:t>Identifying Conflicting Clusters [8]</a:t>
            </a:r>
          </a:p>
          <a:p>
            <a:pPr lvl="1"/>
            <a:r>
              <a:rPr lang="en-GB" noProof="0" dirty="0"/>
              <a:t>Calculating the average distance between all centroids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Pairs of centroids that are very close to each other are identified as conflicting centroids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DE53B7-F1DF-6697-8A30-280DB04F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639" y="2564904"/>
            <a:ext cx="2808313" cy="6349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367636-FDEE-1E62-6E98-BE898E23C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639" y="4149080"/>
            <a:ext cx="4248473" cy="7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F25B-AE5D-9584-9BAB-D25EA5C9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CC799-2977-1848-5C2D-00C173D1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Identifying issues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EB95E3-D2F7-1E4E-3CA5-C373097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8207999" cy="4248150"/>
          </a:xfrm>
        </p:spPr>
        <p:txBody>
          <a:bodyPr/>
          <a:lstStyle/>
          <a:p>
            <a:r>
              <a:rPr lang="en-GB" noProof="0" dirty="0"/>
              <a:t>Identifying Mega Cluster [8]</a:t>
            </a:r>
          </a:p>
          <a:p>
            <a:pPr lvl="1"/>
            <a:r>
              <a:rPr lang="en-GB" noProof="0" dirty="0"/>
              <a:t>Calculating the variance of a cluster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The centroid with the highest variance is selected as Mega Cluster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E212A4-72DA-3130-FD95-32E5377B8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1640" y="3738333"/>
            <a:ext cx="2546626" cy="4107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7AF591-A5A7-19D4-95AF-C0A1B9ED5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16" y="2564904"/>
            <a:ext cx="2990625" cy="5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1356-4804-E341-823F-0825D0C71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0C1FC-032F-7F14-4267-C4D16BBA9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24736C-B6DE-460D-98F8-EA015738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8207999" cy="4248150"/>
          </a:xfrm>
        </p:spPr>
        <p:txBody>
          <a:bodyPr/>
          <a:lstStyle/>
          <a:p>
            <a:r>
              <a:rPr lang="en-GB" noProof="0" dirty="0"/>
              <a:t>Introduction</a:t>
            </a:r>
          </a:p>
          <a:p>
            <a:r>
              <a:rPr lang="en-GB" noProof="0" dirty="0"/>
              <a:t>Types of Clusters</a:t>
            </a:r>
          </a:p>
          <a:p>
            <a:r>
              <a:rPr lang="en-GB" noProof="0" dirty="0"/>
              <a:t>Background</a:t>
            </a:r>
          </a:p>
          <a:p>
            <a:r>
              <a:rPr lang="en-GB" noProof="0" dirty="0"/>
              <a:t>Challenges of K-Means</a:t>
            </a:r>
          </a:p>
          <a:p>
            <a:r>
              <a:rPr lang="en-GB" noProof="0" dirty="0"/>
              <a:t>Potential Improvements</a:t>
            </a:r>
          </a:p>
          <a:p>
            <a:r>
              <a:rPr lang="en-GB" noProof="0" dirty="0"/>
              <a:t>Results</a:t>
            </a:r>
          </a:p>
          <a:p>
            <a:r>
              <a:rPr lang="en-GB" noProof="0" dirty="0"/>
              <a:t>Demo: Improved Algorithm ‒ Mall Customer Segmentation</a:t>
            </a:r>
          </a:p>
          <a:p>
            <a:r>
              <a:rPr lang="en-GB" noProof="0" dirty="0"/>
              <a:t>Summary</a:t>
            </a:r>
          </a:p>
          <a:p>
            <a:r>
              <a:rPr lang="en-GB" dirty="0"/>
              <a:t>References</a:t>
            </a:r>
            <a:endParaRPr lang="en-GB" noProof="0" dirty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4779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147F-DEDC-B3BB-3F65-C47FF73D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8994E-6FEF-C15E-407C-793BA17F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b="1" noProof="0" dirty="0"/>
              <a:t>Statistically improving K-Means: Algorithm</a:t>
            </a:r>
            <a:br>
              <a:rPr lang="en-GB" b="1" noProof="0" dirty="0"/>
            </a:b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70DA53-B8AC-9474-276A-292887EF4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3457204" cy="4248150"/>
          </a:xfrm>
        </p:spPr>
        <p:txBody>
          <a:bodyPr/>
          <a:lstStyle/>
          <a:p>
            <a:r>
              <a:rPr lang="en-GB" noProof="0" dirty="0"/>
              <a:t>The improved Algorithm [8]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Run K-Means(++)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Identify conflicts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Identify mega cluster</a:t>
            </a:r>
          </a:p>
          <a:p>
            <a:pPr marL="342900" indent="-342900">
              <a:buFont typeface="+mj-lt"/>
              <a:buAutoNum type="arabicPeriod"/>
            </a:pPr>
            <a:r>
              <a:rPr lang="en-GB" noProof="0" dirty="0"/>
              <a:t>Place conflicting centroid into mega cluster</a:t>
            </a:r>
          </a:p>
          <a:p>
            <a:pPr marL="360363" lvl="1" indent="0">
              <a:buNone/>
            </a:pPr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AE6DF-BE1C-E2B6-EA7B-FF45BFDB6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5657" y="1773239"/>
            <a:ext cx="4340061" cy="41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78AE-9F2F-A413-D341-5E46AE51C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3A5D949-9EB4-597A-BDA7-E3929E74447C}"/>
              </a:ext>
            </a:extLst>
          </p:cNvPr>
          <p:cNvGrpSpPr/>
          <p:nvPr/>
        </p:nvGrpSpPr>
        <p:grpSpPr>
          <a:xfrm>
            <a:off x="1770474" y="908720"/>
            <a:ext cx="5600506" cy="4803574"/>
            <a:chOff x="2607428" y="2466981"/>
            <a:chExt cx="3854042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EC30F23-8664-E46F-15F5-FF11519014EC}"/>
                </a:ext>
              </a:extLst>
            </p:cNvPr>
            <p:cNvSpPr txBox="1"/>
            <p:nvPr/>
          </p:nvSpPr>
          <p:spPr>
            <a:xfrm>
              <a:off x="3697966" y="5715470"/>
              <a:ext cx="1672995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25-0: K-Means result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3D4EF05-67AF-CC7A-2EA3-9B7C6173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07428" y="2466981"/>
              <a:ext cx="3854042" cy="3248486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E295CC-A261-E20A-2160-9CCE375C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Visualisation</a:t>
            </a:r>
            <a:endParaRPr lang="en-GB" noProof="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4554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5EE96-F97F-4541-9835-FB3E73E54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F8090-8D5B-7400-9FF9-991EFCB6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Visualisation</a:t>
            </a: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C22F1CA-CE6D-D0F4-8404-21374ADE3DDC}"/>
              </a:ext>
            </a:extLst>
          </p:cNvPr>
          <p:cNvGrpSpPr/>
          <p:nvPr/>
        </p:nvGrpSpPr>
        <p:grpSpPr>
          <a:xfrm>
            <a:off x="395538" y="1442798"/>
            <a:ext cx="4080401" cy="3818321"/>
            <a:chOff x="3130473" y="3348696"/>
            <a:chExt cx="2807967" cy="276844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029A804-D0C2-8E70-C235-1DDA65C43A5C}"/>
                </a:ext>
              </a:extLst>
            </p:cNvPr>
            <p:cNvSpPr txBox="1"/>
            <p:nvPr/>
          </p:nvSpPr>
          <p:spPr>
            <a:xfrm>
              <a:off x="3683516" y="5715470"/>
              <a:ext cx="1701896" cy="40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25-1: Conflicting clusters;</a:t>
              </a:r>
              <a:br>
                <a:rPr lang="en-GB" sz="1500" noProof="0" dirty="0"/>
              </a:br>
              <a:r>
                <a:rPr lang="en-GB" sz="1500" noProof="0" dirty="0"/>
                <a:t>Iteration 0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13D33C1-3889-C80E-1D2B-D8B17820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30473" y="3348696"/>
              <a:ext cx="2807967" cy="2366772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A2B09B8-0C53-267C-8BFA-BB1C6871CD3A}"/>
              </a:ext>
            </a:extLst>
          </p:cNvPr>
          <p:cNvGrpSpPr/>
          <p:nvPr/>
        </p:nvGrpSpPr>
        <p:grpSpPr>
          <a:xfrm>
            <a:off x="4668065" y="1442798"/>
            <a:ext cx="4080401" cy="3818321"/>
            <a:chOff x="3130473" y="3348696"/>
            <a:chExt cx="2807967" cy="276844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109F009-61A0-F9D7-DFE9-558FD16FDA0B}"/>
                </a:ext>
              </a:extLst>
            </p:cNvPr>
            <p:cNvSpPr txBox="1"/>
            <p:nvPr/>
          </p:nvSpPr>
          <p:spPr>
            <a:xfrm>
              <a:off x="3844280" y="5715470"/>
              <a:ext cx="1380359" cy="40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25-2: Mega cluster;</a:t>
              </a:r>
            </a:p>
            <a:p>
              <a:pPr algn="ctr"/>
              <a:r>
                <a:rPr lang="en-GB" sz="1500" noProof="0" dirty="0"/>
                <a:t>Iteration 0 [6].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5AE63D4-225D-0F7F-346B-8316F2A6D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0473" y="3348696"/>
              <a:ext cx="2807967" cy="2366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6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7EAFA-2383-DAED-D334-135715B3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95086-514E-0CD1-6F64-341B5027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Visualisation</a:t>
            </a: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15615E4-3937-C938-03EC-162093EA98DB}"/>
              </a:ext>
            </a:extLst>
          </p:cNvPr>
          <p:cNvGrpSpPr/>
          <p:nvPr/>
        </p:nvGrpSpPr>
        <p:grpSpPr>
          <a:xfrm>
            <a:off x="395538" y="1442798"/>
            <a:ext cx="4080401" cy="3818321"/>
            <a:chOff x="3130473" y="3348696"/>
            <a:chExt cx="2807967" cy="276844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4E9C077-F662-A495-48D0-9F851E3E9CC4}"/>
                </a:ext>
              </a:extLst>
            </p:cNvPr>
            <p:cNvSpPr txBox="1"/>
            <p:nvPr/>
          </p:nvSpPr>
          <p:spPr>
            <a:xfrm>
              <a:off x="3683511" y="5715470"/>
              <a:ext cx="1701896" cy="40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25-3: Conflicting clusters;</a:t>
              </a:r>
            </a:p>
            <a:p>
              <a:pPr algn="ctr"/>
              <a:r>
                <a:rPr lang="en-GB" sz="1500" noProof="0" dirty="0"/>
                <a:t>Iteration 1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D754E8A-7093-79AE-5877-711E8AEBE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30473" y="3348696"/>
              <a:ext cx="2807967" cy="2366772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14800A2-1ED4-86A1-B6F4-FFCD74226458}"/>
              </a:ext>
            </a:extLst>
          </p:cNvPr>
          <p:cNvGrpSpPr/>
          <p:nvPr/>
        </p:nvGrpSpPr>
        <p:grpSpPr>
          <a:xfrm>
            <a:off x="4668065" y="1442798"/>
            <a:ext cx="4080401" cy="3818321"/>
            <a:chOff x="3130473" y="3348696"/>
            <a:chExt cx="2807967" cy="276844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66FDBD1-3783-6DA1-169D-C498673309B8}"/>
                </a:ext>
              </a:extLst>
            </p:cNvPr>
            <p:cNvSpPr txBox="1"/>
            <p:nvPr/>
          </p:nvSpPr>
          <p:spPr>
            <a:xfrm>
              <a:off x="3844275" y="5715470"/>
              <a:ext cx="1380359" cy="40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25</a:t>
              </a:r>
              <a:r>
                <a:rPr lang="en-GB" sz="1500" noProof="0" dirty="0"/>
                <a:t>-4: Mega cluster;</a:t>
              </a:r>
            </a:p>
            <a:p>
              <a:pPr algn="ctr"/>
              <a:r>
                <a:rPr lang="en-GB" sz="1500" noProof="0" dirty="0"/>
                <a:t>Iteration 1 [6].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E5DE700-4C9C-16DD-F2D8-78D53022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30473" y="3348696"/>
              <a:ext cx="2807967" cy="2366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00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F5B1-897D-BE28-C9EE-CC617172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7E6D1-2ED6-6917-8668-8BBD2BA9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Visualisation</a:t>
            </a:r>
            <a:endParaRPr lang="en-GB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97F808D-927F-DCCA-D1E7-3E3E397CAB6A}"/>
              </a:ext>
            </a:extLst>
          </p:cNvPr>
          <p:cNvGrpSpPr/>
          <p:nvPr/>
        </p:nvGrpSpPr>
        <p:grpSpPr>
          <a:xfrm>
            <a:off x="1770472" y="908720"/>
            <a:ext cx="5600505" cy="4803574"/>
            <a:chOff x="2607427" y="2466981"/>
            <a:chExt cx="3854041" cy="34827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40C79F2-7DDD-2B50-B705-FA72A54C9172}"/>
                </a:ext>
              </a:extLst>
            </p:cNvPr>
            <p:cNvSpPr txBox="1"/>
            <p:nvPr/>
          </p:nvSpPr>
          <p:spPr>
            <a:xfrm>
              <a:off x="3368926" y="5715470"/>
              <a:ext cx="2331072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25</a:t>
              </a:r>
              <a:r>
                <a:rPr lang="en-GB" sz="1500" noProof="0" dirty="0"/>
                <a:t>-6: Improved Algorithm results [6].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D352D0F-E705-359B-591A-FA2247F6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07427" y="2466981"/>
              <a:ext cx="3854041" cy="3248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897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F34E6-71DC-A859-DE44-AB987F183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D1C7B-B302-7717-F398-A9295519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b="1" noProof="0" dirty="0"/>
              <a:t>Statistically improving K-Means: Hyperparameter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A8F8EC-4137-EB77-0572-361456025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724" y="1773239"/>
                <a:ext cx="8207999" cy="4248150"/>
              </a:xfrm>
            </p:spPr>
            <p:txBody>
              <a:bodyPr/>
              <a:lstStyle/>
              <a:p>
                <a:r>
                  <a:rPr lang="en-GB" noProof="0" dirty="0"/>
                  <a:t>Choosing the threshold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noProof="0" dirty="0"/>
                  <a:t>; otherwise there are always conflicting clusters</a:t>
                </a:r>
              </a:p>
              <a:p>
                <a:pPr lvl="1"/>
                <a:r>
                  <a:rPr lang="en-GB" noProof="0" dirty="0"/>
                  <a:t>A high threshold is also not useful; we would converge directly</a:t>
                </a:r>
                <a:endParaRPr lang="en-GB" noProof="0" dirty="0">
                  <a:highlight>
                    <a:srgbClr val="FFFF00"/>
                  </a:highlight>
                </a:endParaRPr>
              </a:p>
              <a:p>
                <a:r>
                  <a:rPr lang="en-GB" noProof="0" dirty="0"/>
                  <a:t>Possible Solutions</a:t>
                </a:r>
              </a:p>
              <a:p>
                <a:pPr lvl="1"/>
                <a:r>
                  <a:rPr lang="en-GB" noProof="0" dirty="0"/>
                  <a:t>Data-based analysis</a:t>
                </a:r>
              </a:p>
              <a:p>
                <a:pPr lvl="2"/>
                <a:r>
                  <a:rPr lang="en-GB" noProof="0" dirty="0"/>
                  <a:t>Calculate distribution of distances between centroids and </a:t>
                </a:r>
                <a:br>
                  <a:rPr lang="en-GB" noProof="0" dirty="0"/>
                </a:br>
                <a:r>
                  <a:rPr lang="en-GB" noProof="0" dirty="0"/>
                  <a:t>their nearest neighbours</a:t>
                </a:r>
              </a:p>
              <a:p>
                <a:pPr lvl="2"/>
                <a:r>
                  <a:rPr lang="en-GB" noProof="0" dirty="0"/>
                  <a:t>Select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noProof="0" dirty="0"/>
                  <a:t> so that only a certain percentile is selected</a:t>
                </a:r>
              </a:p>
              <a:p>
                <a:pPr lvl="1"/>
                <a:r>
                  <a:rPr lang="en-GB" noProof="0" dirty="0"/>
                  <a:t>Searching</a:t>
                </a:r>
              </a:p>
              <a:p>
                <a:pPr lvl="2"/>
                <a:r>
                  <a:rPr lang="en-GB" noProof="0" dirty="0"/>
                  <a:t>Start with a low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noProof="0" dirty="0"/>
              </a:p>
              <a:p>
                <a:pPr lvl="2"/>
                <a:r>
                  <a:rPr lang="en-GB" noProof="0" dirty="0"/>
                  <a:t>Increases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noProof="0" dirty="0"/>
                  <a:t> until we converge before the number of iterations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8A8F8EC-4137-EB77-0572-361456025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724" y="1773239"/>
                <a:ext cx="8207999" cy="4248150"/>
              </a:xfrm>
              <a:blipFill>
                <a:blip r:embed="rId2"/>
                <a:stretch>
                  <a:fillRect l="-1634" t="-1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6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A7E4A-EDB9-AD07-255B-0BFDC3B0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BB94D-E30D-0CDD-68FA-1BDAAC85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Results: C</a:t>
            </a:r>
            <a:r>
              <a:rPr lang="en-GB" b="1" noProof="0" dirty="0"/>
              <a:t>omparison of the Improved algorithm [8]</a:t>
            </a:r>
            <a:br>
              <a:rPr lang="en-GB" b="1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22CD2E-6F79-046F-ED94-E438A1824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3673227" cy="4248150"/>
          </a:xfrm>
        </p:spPr>
        <p:txBody>
          <a:bodyPr/>
          <a:lstStyle/>
          <a:p>
            <a:r>
              <a:rPr lang="en-GB" noProof="0" dirty="0"/>
              <a:t>Homogeneity and silhouette score improve compared to K-Means(++)</a:t>
            </a:r>
          </a:p>
          <a:p>
            <a:r>
              <a:rPr lang="en-GB" noProof="0" dirty="0"/>
              <a:t>Homogeneity score</a:t>
            </a:r>
          </a:p>
          <a:p>
            <a:pPr lvl="1"/>
            <a:r>
              <a:rPr lang="en-GB" noProof="0" dirty="0"/>
              <a:t>Shows how well a cluster holds data of only one class</a:t>
            </a:r>
          </a:p>
          <a:p>
            <a:r>
              <a:rPr lang="en-GB" noProof="0" dirty="0"/>
              <a:t>Silhouette score</a:t>
            </a:r>
          </a:p>
          <a:p>
            <a:pPr lvl="1"/>
            <a:r>
              <a:rPr lang="en-GB" noProof="0" dirty="0"/>
              <a:t>Measures how similar a data point is to its cluster compared to other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6A4BF87-1712-C7D7-3B3C-4CF75AABAEDF}"/>
              </a:ext>
            </a:extLst>
          </p:cNvPr>
          <p:cNvGrpSpPr/>
          <p:nvPr/>
        </p:nvGrpSpPr>
        <p:grpSpPr>
          <a:xfrm>
            <a:off x="4235108" y="1723161"/>
            <a:ext cx="4152162" cy="3602054"/>
            <a:chOff x="3166788" y="3214115"/>
            <a:chExt cx="2857350" cy="261164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83CFCAA-A461-3914-0697-9E5A0B5D4D52}"/>
                </a:ext>
              </a:extLst>
            </p:cNvPr>
            <p:cNvSpPr txBox="1"/>
            <p:nvPr/>
          </p:nvSpPr>
          <p:spPr>
            <a:xfrm>
              <a:off x="3166788" y="5591451"/>
              <a:ext cx="2857350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26</a:t>
              </a:r>
              <a:r>
                <a:rPr lang="en-GB" sz="1500" noProof="0" dirty="0"/>
                <a:t>: Improved scores through the algorithm [8].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948C580-2E67-D27C-946C-3FB3E608E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49964" y="3214115"/>
              <a:ext cx="2690998" cy="2377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8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C0609-37F2-8B10-33CF-D4CDAE978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C7EC0-799D-6FD0-C257-8DEB7460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en-GB" noProof="0" dirty="0"/>
              <a:t>Results: C</a:t>
            </a:r>
            <a:r>
              <a:rPr lang="en-GB" b="1" noProof="0" dirty="0"/>
              <a:t>omparison of the Improved algorithm [8]</a:t>
            </a:r>
            <a:br>
              <a:rPr lang="en-GB" b="1" noProof="0" dirty="0"/>
            </a:b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2F2FC4-1234-9F3B-5A42-2F6B94FD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3673227" cy="4248150"/>
          </a:xfrm>
        </p:spPr>
        <p:txBody>
          <a:bodyPr/>
          <a:lstStyle/>
          <a:p>
            <a:r>
              <a:rPr lang="en-GB" noProof="0" dirty="0" err="1"/>
              <a:t>Tabelle</a:t>
            </a:r>
            <a:r>
              <a:rPr lang="en-GB" noProof="0" dirty="0"/>
              <a:t> I </a:t>
            </a:r>
            <a:br>
              <a:rPr lang="en-GB" noProof="0" dirty="0"/>
            </a:br>
            <a:r>
              <a:rPr lang="en-GB" noProof="0" dirty="0"/>
              <a:t>(S-2 Dataset)</a:t>
            </a:r>
          </a:p>
          <a:p>
            <a:pPr lvl="1"/>
            <a:r>
              <a:rPr lang="en-GB" noProof="0" dirty="0"/>
              <a:t>H-Score: +</a:t>
            </a:r>
            <a:r>
              <a:rPr lang="en-GB" b="1" noProof="0" dirty="0"/>
              <a:t>8.86%</a:t>
            </a:r>
          </a:p>
          <a:p>
            <a:pPr lvl="1"/>
            <a:r>
              <a:rPr lang="en-GB" noProof="0" dirty="0"/>
              <a:t>S-Score: +</a:t>
            </a:r>
            <a:r>
              <a:rPr lang="en-GB" b="1" noProof="0" dirty="0"/>
              <a:t>17.23%</a:t>
            </a:r>
          </a:p>
          <a:p>
            <a:r>
              <a:rPr lang="en-GB" noProof="0" dirty="0" err="1"/>
              <a:t>Tabelle</a:t>
            </a:r>
            <a:r>
              <a:rPr lang="en-GB" noProof="0" dirty="0"/>
              <a:t> II </a:t>
            </a:r>
            <a:br>
              <a:rPr lang="en-GB" noProof="0" dirty="0"/>
            </a:br>
            <a:r>
              <a:rPr lang="en-GB" noProof="0" dirty="0"/>
              <a:t>(EMNIST Dataset)</a:t>
            </a:r>
          </a:p>
          <a:p>
            <a:pPr lvl="1"/>
            <a:r>
              <a:rPr lang="en-GB" noProof="0" dirty="0"/>
              <a:t>H-Score: +</a:t>
            </a:r>
            <a:r>
              <a:rPr lang="en-GB" b="1" noProof="0" dirty="0"/>
              <a:t>3.58%</a:t>
            </a:r>
          </a:p>
          <a:p>
            <a:pPr lvl="1"/>
            <a:r>
              <a:rPr lang="en-GB" noProof="0" dirty="0"/>
              <a:t>S-Score: +</a:t>
            </a:r>
            <a:r>
              <a:rPr lang="en-GB" b="1" noProof="0" dirty="0"/>
              <a:t>20.00%</a:t>
            </a:r>
          </a:p>
          <a:p>
            <a:r>
              <a:rPr lang="en-GB" noProof="0" dirty="0" err="1"/>
              <a:t>Tabelle</a:t>
            </a:r>
            <a:r>
              <a:rPr lang="en-GB" noProof="0" dirty="0"/>
              <a:t> III </a:t>
            </a:r>
            <a:br>
              <a:rPr lang="en-GB" noProof="0" dirty="0"/>
            </a:br>
            <a:r>
              <a:rPr lang="en-GB" noProof="0" dirty="0"/>
              <a:t>(California Housing Dataset)</a:t>
            </a:r>
          </a:p>
          <a:p>
            <a:pPr lvl="1"/>
            <a:r>
              <a:rPr lang="en-GB" noProof="0" dirty="0"/>
              <a:t>S-Score: +</a:t>
            </a:r>
            <a:r>
              <a:rPr lang="en-GB" b="1" noProof="0" dirty="0"/>
              <a:t>18.54%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9AA9407-A73E-EC37-1F9C-86F55D9595A6}"/>
              </a:ext>
            </a:extLst>
          </p:cNvPr>
          <p:cNvGrpSpPr/>
          <p:nvPr/>
        </p:nvGrpSpPr>
        <p:grpSpPr>
          <a:xfrm>
            <a:off x="4235108" y="1723161"/>
            <a:ext cx="4152162" cy="3602054"/>
            <a:chOff x="3166788" y="3214115"/>
            <a:chExt cx="2857350" cy="261164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CCD58BF-FAFC-7D73-5402-82159DC044D3}"/>
                </a:ext>
              </a:extLst>
            </p:cNvPr>
            <p:cNvSpPr txBox="1"/>
            <p:nvPr/>
          </p:nvSpPr>
          <p:spPr>
            <a:xfrm>
              <a:off x="3166788" y="5591451"/>
              <a:ext cx="2857350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26: Improved scores through the algorithm [8].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6843D2D-AABD-ED40-62F8-9745853E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49964" y="3214115"/>
              <a:ext cx="2690998" cy="2377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6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01172-827A-BAE1-A252-A5F6C1EE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18CD2-C32E-6209-AD6B-0BCCE9DA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Results: Computational costs [8]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22000B-A6A0-77A0-4EC6-7BD7EE5DD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4" y="1773239"/>
            <a:ext cx="8207999" cy="4248150"/>
          </a:xfrm>
        </p:spPr>
        <p:txBody>
          <a:bodyPr/>
          <a:lstStyle/>
          <a:p>
            <a:r>
              <a:rPr lang="en-GB" b="1" noProof="0" dirty="0"/>
              <a:t>Impact on costs</a:t>
            </a:r>
          </a:p>
          <a:p>
            <a:pPr lvl="1"/>
            <a:r>
              <a:rPr lang="en-GB" noProof="0" dirty="0"/>
              <a:t>Extra operations</a:t>
            </a:r>
          </a:p>
          <a:p>
            <a:pPr lvl="1"/>
            <a:r>
              <a:rPr lang="en-GB" noProof="0" dirty="0"/>
              <a:t>Selecting correct parameters</a:t>
            </a:r>
          </a:p>
          <a:p>
            <a:r>
              <a:rPr lang="en-GB" b="1" noProof="0" dirty="0"/>
              <a:t>Compared to </a:t>
            </a:r>
            <a:r>
              <a:rPr lang="en-GB" b="1" dirty="0"/>
              <a:t>c</a:t>
            </a:r>
            <a:r>
              <a:rPr lang="en-GB" b="1" noProof="0" dirty="0" err="1"/>
              <a:t>urrent</a:t>
            </a:r>
            <a:r>
              <a:rPr lang="en-GB" b="1" noProof="0" dirty="0"/>
              <a:t> solutions</a:t>
            </a:r>
          </a:p>
          <a:p>
            <a:pPr lvl="1"/>
            <a:r>
              <a:rPr lang="en-GB" noProof="0" dirty="0"/>
              <a:t>Fewer but more efficient iterations</a:t>
            </a:r>
          </a:p>
          <a:p>
            <a:pPr lvl="1"/>
            <a:r>
              <a:rPr lang="en-GB" noProof="0" dirty="0"/>
              <a:t>Good results can be found directly</a:t>
            </a:r>
          </a:p>
        </p:txBody>
      </p:sp>
    </p:spTree>
    <p:extLst>
      <p:ext uri="{BB962C8B-B14F-4D97-AF65-F5344CB8AC3E}">
        <p14:creationId xmlns:p14="http://schemas.microsoft.com/office/powerpoint/2010/main" val="40314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C69EF-2348-58B3-A38E-36F96A975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4918A-84FB-5F36-6DAC-F73D586B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Results: Advantages and Disadvantages of the improvement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DAC65-047B-05CA-271E-FEECEB77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2722" cy="4248150"/>
          </a:xfrm>
        </p:spPr>
        <p:txBody>
          <a:bodyPr/>
          <a:lstStyle/>
          <a:p>
            <a:r>
              <a:rPr lang="en-GB" b="1" noProof="0" dirty="0"/>
              <a:t>Advantages</a:t>
            </a:r>
          </a:p>
          <a:p>
            <a:pPr lvl="1"/>
            <a:r>
              <a:rPr lang="en-GB" noProof="0" dirty="0"/>
              <a:t>Normally, K-Means is computed multiple times and poor results are discarded</a:t>
            </a:r>
          </a:p>
          <a:p>
            <a:pPr lvl="1"/>
            <a:r>
              <a:rPr lang="en-GB" noProof="0" dirty="0"/>
              <a:t>Easy to implement</a:t>
            </a:r>
          </a:p>
          <a:p>
            <a:pPr lvl="1"/>
            <a:r>
              <a:rPr lang="en-GB" noProof="0" dirty="0"/>
              <a:t>More efficient use of additional computational resources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0BF2F309-D406-E2CE-D803-D81E320EF86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82599" y="1773239"/>
                <a:ext cx="4102722" cy="424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58775" indent="-358775" algn="l" defTabSz="358775" rtl="0" eaLnBrk="1" fontAlgn="base" hangingPunct="1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1" fontAlgn="base" hangingPunct="1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1" fontAlgn="base" hangingPunct="1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1" fontAlgn="base" hangingPunct="1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1" fontAlgn="base" hangingPunct="1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b="1" kern="0" noProof="0" dirty="0"/>
                  <a:t>Disadvantages</a:t>
                </a:r>
                <a:endParaRPr lang="en-GB" b="1" kern="0" noProof="0" dirty="0">
                  <a:highlight>
                    <a:srgbClr val="FFFF00"/>
                  </a:highlight>
                </a:endParaRPr>
              </a:p>
              <a:p>
                <a:pPr lvl="1"/>
                <a:r>
                  <a:rPr lang="en-GB" kern="0" noProof="0" dirty="0"/>
                  <a:t>More computational resources</a:t>
                </a:r>
              </a:p>
              <a:p>
                <a:pPr lvl="1"/>
                <a:r>
                  <a:rPr lang="en-GB" kern="0" noProof="0" dirty="0"/>
                  <a:t>Depending on hyperparameters</a:t>
                </a:r>
                <a:br>
                  <a:rPr lang="en-GB" kern="0" noProof="0" dirty="0"/>
                </a:br>
                <a:r>
                  <a:rPr lang="en-GB" kern="0" noProof="0" dirty="0"/>
                  <a:t>(threshold </a:t>
                </a:r>
                <a14:m>
                  <m:oMath xmlns:m="http://schemas.openxmlformats.org/officeDocument/2006/math">
                    <m:r>
                      <a:rPr lang="en-GB" b="0" i="1" kern="0" noProof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kern="0" noProof="0" dirty="0"/>
                  <a:t>)</a:t>
                </a:r>
              </a:p>
              <a:p>
                <a:pPr lvl="1"/>
                <a:r>
                  <a:rPr lang="en-GB" kern="0" noProof="0" dirty="0"/>
                  <a:t>Randomly selecting conflict centroids and repositioning them randomly in mega clusters could lead to inconsistent result</a:t>
                </a:r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0BF2F309-D406-E2CE-D803-D81E320E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2599" y="1773239"/>
                <a:ext cx="4102722" cy="4248150"/>
              </a:xfrm>
              <a:prstGeom prst="rect">
                <a:avLst/>
              </a:prstGeom>
              <a:blipFill>
                <a:blip r:embed="rId2"/>
                <a:stretch>
                  <a:fillRect l="-3269" t="-186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0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Introduction: Unsupervised Learning</a:t>
            </a: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6" y="1773239"/>
            <a:ext cx="3936845" cy="4248150"/>
          </a:xfrm>
        </p:spPr>
        <p:txBody>
          <a:bodyPr/>
          <a:lstStyle/>
          <a:p>
            <a:r>
              <a:rPr lang="en-GB" noProof="0" dirty="0"/>
              <a:t>Two major classes of Machine Learning (ML) techniques [1]</a:t>
            </a:r>
          </a:p>
          <a:p>
            <a:pPr lvl="1"/>
            <a:r>
              <a:rPr lang="en-GB" noProof="0" dirty="0"/>
              <a:t>Supervised ML technique</a:t>
            </a:r>
          </a:p>
          <a:p>
            <a:pPr lvl="2"/>
            <a:r>
              <a:rPr lang="en-GB" noProof="0" dirty="0"/>
              <a:t>Observes a dataset of both input and output ahead of time</a:t>
            </a:r>
          </a:p>
          <a:p>
            <a:pPr lvl="2"/>
            <a:r>
              <a:rPr lang="en-GB" noProof="0" dirty="0"/>
              <a:t>Tries to predict unseen output on a new given input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3EB22BD-EF87-59A2-18E6-BE35E944B13D}"/>
              </a:ext>
            </a:extLst>
          </p:cNvPr>
          <p:cNvGrpSpPr/>
          <p:nvPr/>
        </p:nvGrpSpPr>
        <p:grpSpPr>
          <a:xfrm>
            <a:off x="4403571" y="1773239"/>
            <a:ext cx="4271154" cy="2644010"/>
            <a:chOff x="3315802" y="3677492"/>
            <a:chExt cx="2939238" cy="1917021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267A718-8101-2AF7-9A27-3A2C5BBB111E}"/>
                </a:ext>
              </a:extLst>
            </p:cNvPr>
            <p:cNvSpPr txBox="1"/>
            <p:nvPr/>
          </p:nvSpPr>
          <p:spPr>
            <a:xfrm>
              <a:off x="3642079" y="5360204"/>
              <a:ext cx="2286685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8: Unsupervised vs. Supervised [10].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6C853B4B-0A22-FAD2-0B5D-2C6EBB36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5802" y="3677492"/>
              <a:ext cx="2939238" cy="1682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9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4F269-5530-5964-E6DC-B5685302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CBF37-A152-5070-C0C0-39C148E0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Demo: Improved Algorithm ‒ Mall Customer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B6BCEF-FBFC-9435-02F5-A01BE45B1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2722" cy="4248150"/>
          </a:xfrm>
        </p:spPr>
        <p:txBody>
          <a:bodyPr/>
          <a:lstStyle/>
          <a:p>
            <a:r>
              <a:rPr lang="en-US" noProof="0" dirty="0"/>
              <a:t>Contains data on customers of a shopping </a:t>
            </a:r>
            <a:r>
              <a:rPr lang="en-US" noProof="0" dirty="0" err="1"/>
              <a:t>centre</a:t>
            </a:r>
            <a:endParaRPr lang="en-US" noProof="0" dirty="0"/>
          </a:p>
          <a:p>
            <a:r>
              <a:rPr lang="en-US" b="1" noProof="0" dirty="0"/>
              <a:t>Objective</a:t>
            </a:r>
          </a:p>
          <a:p>
            <a:pPr lvl="1"/>
            <a:r>
              <a:rPr lang="en-US" noProof="0" dirty="0"/>
              <a:t>Identify customer groups (clusters)  </a:t>
            </a:r>
          </a:p>
          <a:p>
            <a:r>
              <a:rPr lang="en-US" b="1" noProof="0" dirty="0"/>
              <a:t>Benefit</a:t>
            </a:r>
          </a:p>
          <a:p>
            <a:pPr lvl="1"/>
            <a:r>
              <a:rPr lang="en-US" noProof="0" dirty="0"/>
              <a:t>Improved marketing strategies.    </a:t>
            </a:r>
          </a:p>
          <a:p>
            <a:pPr lvl="1"/>
            <a:r>
              <a:rPr lang="en-US" noProof="0" dirty="0" err="1"/>
              <a:t>Personalised</a:t>
            </a:r>
            <a:r>
              <a:rPr lang="en-US" noProof="0" dirty="0"/>
              <a:t> offers</a:t>
            </a:r>
            <a:endParaRPr lang="en-US" b="1" dirty="0"/>
          </a:p>
          <a:p>
            <a:r>
              <a:rPr lang="en-US" b="1" noProof="0" dirty="0"/>
              <a:t>Our measurements </a:t>
            </a:r>
            <a:r>
              <a:rPr lang="en-US" noProof="0" dirty="0"/>
              <a:t>(20 iterations)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F0B4435-F0BC-54FC-5C10-15AC726ED08D}"/>
              </a:ext>
            </a:extLst>
          </p:cNvPr>
          <p:cNvGrpSpPr/>
          <p:nvPr/>
        </p:nvGrpSpPr>
        <p:grpSpPr>
          <a:xfrm>
            <a:off x="4644008" y="1773239"/>
            <a:ext cx="3910427" cy="2930116"/>
            <a:chOff x="3249964" y="3457706"/>
            <a:chExt cx="2690998" cy="212446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09D469-A842-D9C8-F95A-5BB755F4E308}"/>
                </a:ext>
              </a:extLst>
            </p:cNvPr>
            <p:cNvSpPr txBox="1"/>
            <p:nvPr/>
          </p:nvSpPr>
          <p:spPr>
            <a:xfrm>
              <a:off x="3449723" y="5347858"/>
              <a:ext cx="2313291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27: </a:t>
              </a:r>
              <a:r>
                <a:rPr lang="en-US" sz="1500" noProof="0" dirty="0"/>
                <a:t>Sample from the dataset</a:t>
              </a:r>
              <a:r>
                <a:rPr lang="en-GB" sz="1500" noProof="0" dirty="0"/>
                <a:t> [12,13].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5255A4F-9991-C2CF-02F0-4E7E1B8E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49964" y="3457706"/>
              <a:ext cx="2690998" cy="1890152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688870AE-55FE-BB12-026C-634AB0E9E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72" y="4869160"/>
            <a:ext cx="3910427" cy="7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07DB-678B-A621-E157-A3FDC73E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0BC38-44E7-C93B-E093-79679E9E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D73229A-A802-88B9-48F9-5C1E336D7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724" y="1773239"/>
                <a:ext cx="8207999" cy="4248150"/>
              </a:xfrm>
            </p:spPr>
            <p:txBody>
              <a:bodyPr/>
              <a:lstStyle/>
              <a:p>
                <a:r>
                  <a:rPr lang="en-US" dirty="0"/>
                  <a:t>K-Means is </a:t>
                </a:r>
                <a:r>
                  <a:rPr lang="en-US" b="1" dirty="0"/>
                  <a:t>fast, simple, and easy </a:t>
                </a:r>
                <a:r>
                  <a:rPr lang="en-US" dirty="0"/>
                  <a:t>to implement but </a:t>
                </a:r>
                <a:r>
                  <a:rPr lang="en-US" b="1" dirty="0"/>
                  <a:t>sensitive to initial centroids</a:t>
                </a:r>
                <a:endParaRPr lang="en-GB" b="1" noProof="0" dirty="0"/>
              </a:p>
              <a:p>
                <a:r>
                  <a:rPr lang="de-DE" dirty="0"/>
                  <a:t>Key </a:t>
                </a:r>
                <a:r>
                  <a:rPr lang="de-DE" dirty="0" err="1"/>
                  <a:t>issues</a:t>
                </a:r>
                <a:endParaRPr lang="de-DE" dirty="0"/>
              </a:p>
              <a:p>
                <a:pPr lvl="1"/>
                <a:r>
                  <a:rPr lang="en-US" b="1" dirty="0"/>
                  <a:t>Mega Clusters</a:t>
                </a:r>
                <a:r>
                  <a:rPr lang="en-US" dirty="0"/>
                  <a:t>: Multiple groups merge into one</a:t>
                </a:r>
              </a:p>
              <a:p>
                <a:pPr lvl="1"/>
                <a:r>
                  <a:rPr lang="en-US" b="1" dirty="0"/>
                  <a:t>Conflicting Clusters</a:t>
                </a:r>
                <a:r>
                  <a:rPr lang="en-US" dirty="0"/>
                  <a:t>: One group splits into several</a:t>
                </a:r>
              </a:p>
              <a:p>
                <a:r>
                  <a:rPr lang="en-US" b="1" dirty="0"/>
                  <a:t>Statistical methods </a:t>
                </a:r>
                <a:r>
                  <a:rPr lang="en-US" dirty="0"/>
                  <a:t>address these problems and </a:t>
                </a:r>
                <a:r>
                  <a:rPr lang="en-US" b="1" dirty="0"/>
                  <a:t>improving cluster</a:t>
                </a:r>
                <a:r>
                  <a:rPr lang="en-US" dirty="0"/>
                  <a:t> quality (homogeneity and silhouette scores)</a:t>
                </a:r>
              </a:p>
              <a:p>
                <a:r>
                  <a:rPr lang="en-US" dirty="0"/>
                  <a:t>Further research is needed to fine-tune hyperparameters (threshold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  <a:endParaRPr lang="en-GB" noProof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D73229A-A802-88B9-48F9-5C1E336D7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724" y="1773239"/>
                <a:ext cx="8207999" cy="4248150"/>
              </a:xfrm>
              <a:blipFill>
                <a:blip r:embed="rId2"/>
                <a:stretch>
                  <a:fillRect l="-1634" t="-1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83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1F822-94B1-88BF-B406-FED5C11EA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518904E-437A-4060-095A-159B691CE0D5}"/>
              </a:ext>
            </a:extLst>
          </p:cNvPr>
          <p:cNvSpPr txBox="1"/>
          <p:nvPr/>
        </p:nvSpPr>
        <p:spPr>
          <a:xfrm>
            <a:off x="2916481" y="2780928"/>
            <a:ext cx="331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/>
              <a:t>Thank you for your attention.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4AFEC8-5861-CBCF-0F70-AC7619B892AD}"/>
              </a:ext>
            </a:extLst>
          </p:cNvPr>
          <p:cNvSpPr txBox="1"/>
          <p:nvPr/>
        </p:nvSpPr>
        <p:spPr>
          <a:xfrm>
            <a:off x="3883990" y="3645024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56479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AAC97-AC43-B0B7-F8A6-0D5802057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F11D7-39DA-57FF-385C-A54621EC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05D24D-F0E7-1DEA-FF8D-7F88A673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Lecture</a:t>
            </a:r>
            <a:r>
              <a:rPr lang="de-DE" b="1" dirty="0"/>
              <a:t> </a:t>
            </a:r>
            <a:r>
              <a:rPr lang="de-DE" b="1" dirty="0" err="1"/>
              <a:t>notes</a:t>
            </a:r>
            <a:r>
              <a:rPr lang="de-DE" b="1" dirty="0"/>
              <a:t>:</a:t>
            </a:r>
          </a:p>
          <a:p>
            <a:pPr marL="0" indent="0">
              <a:buNone/>
            </a:pPr>
            <a:r>
              <a:rPr lang="en-GB" sz="1400" noProof="0" dirty="0">
                <a:latin typeface="Frutiger LT Com 45 Light"/>
              </a:rPr>
              <a:t>[1]	</a:t>
            </a:r>
            <a:r>
              <a:rPr lang="en-GB" sz="1400" noProof="0" dirty="0"/>
              <a:t>W. </a:t>
            </a:r>
            <a:r>
              <a:rPr lang="en-GB" sz="1400" noProof="0" dirty="0" err="1"/>
              <a:t>Deuschle</a:t>
            </a:r>
            <a:r>
              <a:rPr lang="en-GB" sz="1400" dirty="0"/>
              <a:t>. (</a:t>
            </a:r>
            <a:r>
              <a:rPr lang="en-GB" sz="1400" noProof="0" dirty="0"/>
              <a:t>2019</a:t>
            </a:r>
            <a:r>
              <a:rPr lang="en-GB" sz="1400" dirty="0"/>
              <a:t>).</a:t>
            </a:r>
            <a:r>
              <a:rPr lang="en-GB" sz="1400" noProof="0" dirty="0"/>
              <a:t> </a:t>
            </a:r>
            <a:r>
              <a:rPr lang="en-GB" sz="1400" noProof="0" dirty="0">
                <a:effectLst/>
              </a:rPr>
              <a:t>Undergraduate Fundamentals of Machine Learning</a:t>
            </a:r>
            <a:r>
              <a:rPr lang="en-GB" sz="1400" noProof="0" dirty="0"/>
              <a:t>. Harvard College. URL: 	</a:t>
            </a:r>
            <a:r>
              <a:rPr lang="en-GB" sz="1400" noProof="0" dirty="0">
                <a:effectLst/>
                <a:hlinkClick r:id="rId2"/>
              </a:rPr>
              <a:t>https://nrs.harvard.edu/URN-3:HUL.INSTREPOS:37364585</a:t>
            </a:r>
            <a:endParaRPr lang="en-GB" sz="1400" noProof="0" dirty="0">
              <a:effectLst/>
            </a:endParaRPr>
          </a:p>
          <a:p>
            <a:pPr marL="0" marR="0" lvl="0" indent="0" algn="l" defTabSz="358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04617B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55 Roman"/>
                <a:ea typeface="+mn-ea"/>
                <a:cs typeface="+mn-cs"/>
              </a:rPr>
              <a:t>Book and Paper Sources:</a:t>
            </a:r>
            <a:endParaRPr lang="en-GB" sz="1400" noProof="0" dirty="0">
              <a:effectLst/>
            </a:endParaRPr>
          </a:p>
          <a:p>
            <a:pPr marL="0" indent="0">
              <a:buNone/>
            </a:pPr>
            <a:r>
              <a:rPr lang="de-DE" sz="1400" dirty="0"/>
              <a:t>[2]	Y. </a:t>
            </a:r>
            <a:r>
              <a:rPr lang="de-DE" sz="1400" dirty="0" err="1"/>
              <a:t>Kushawah</a:t>
            </a:r>
            <a:r>
              <a:rPr lang="de-DE" sz="1400" dirty="0"/>
              <a:t>, A. </a:t>
            </a:r>
            <a:r>
              <a:rPr lang="de-DE" sz="1400" dirty="0" err="1"/>
              <a:t>Yadav</a:t>
            </a:r>
            <a:r>
              <a:rPr lang="de-DE" sz="1400" dirty="0"/>
              <a:t>. (2016). A Survey on </a:t>
            </a:r>
            <a:r>
              <a:rPr lang="de-DE" sz="1400" dirty="0" err="1"/>
              <a:t>Unsupervised</a:t>
            </a:r>
            <a:r>
              <a:rPr lang="de-DE" sz="1400" dirty="0"/>
              <a:t> Clustering </a:t>
            </a:r>
            <a:r>
              <a:rPr lang="de-DE" sz="1400" dirty="0" err="1"/>
              <a:t>Algorithm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K-</a:t>
            </a:r>
            <a:r>
              <a:rPr lang="de-DE" sz="1400" dirty="0" err="1"/>
              <a:t>Means</a:t>
            </a:r>
            <a:r>
              <a:rPr lang="de-DE" sz="1400" dirty="0"/>
              <a:t> 	Clustering. </a:t>
            </a:r>
            <a:r>
              <a:rPr lang="de-DE" sz="1400" i="1" dirty="0"/>
              <a:t>International Journal </a:t>
            </a:r>
            <a:r>
              <a:rPr lang="de-DE" sz="1400" i="1" dirty="0" err="1"/>
              <a:t>of</a:t>
            </a:r>
            <a:r>
              <a:rPr lang="de-DE" sz="1400" i="1" dirty="0"/>
              <a:t> Computer </a:t>
            </a:r>
            <a:r>
              <a:rPr lang="de-DE" sz="1400" i="1" dirty="0" err="1"/>
              <a:t>Applications</a:t>
            </a:r>
            <a:r>
              <a:rPr lang="de-DE" sz="1400" dirty="0"/>
              <a:t>, 156(8), 6-9. DOI: </a:t>
            </a:r>
            <a:r>
              <a:rPr lang="de-DE" sz="1400" dirty="0">
                <a:hlinkClick r:id="rId3"/>
              </a:rPr>
              <a:t>10.5120/ijca2016912481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[5]	K. Joshi et al. (2015). Survey on Different Enhanced K-</a:t>
            </a:r>
            <a:r>
              <a:rPr lang="de-DE" sz="1400" dirty="0" err="1"/>
              <a:t>Means</a:t>
            </a:r>
            <a:r>
              <a:rPr lang="de-DE" sz="1400" dirty="0"/>
              <a:t> Clustering </a:t>
            </a:r>
            <a:r>
              <a:rPr lang="de-DE" sz="1400" dirty="0" err="1"/>
              <a:t>Algorithm</a:t>
            </a:r>
            <a:r>
              <a:rPr lang="de-DE" sz="1400" dirty="0"/>
              <a:t>. </a:t>
            </a:r>
            <a:r>
              <a:rPr lang="de-DE" sz="1400" i="1" dirty="0"/>
              <a:t>International Journal </a:t>
            </a:r>
            <a:r>
              <a:rPr lang="de-DE" sz="1400" i="1" dirty="0" err="1"/>
              <a:t>of</a:t>
            </a:r>
            <a:r>
              <a:rPr lang="de-DE" sz="1400" i="1" dirty="0"/>
              <a:t> 	Engineering Trends and Technology</a:t>
            </a:r>
            <a:r>
              <a:rPr lang="de-DE" sz="1400" dirty="0"/>
              <a:t>, 27(4), 178-182. DOI: </a:t>
            </a:r>
            <a:r>
              <a:rPr lang="de-DE" sz="1400" dirty="0">
                <a:hlinkClick r:id="rId4"/>
              </a:rPr>
              <a:t>10.14445/22315381/IJETT-V27P233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[7]	N. </a:t>
            </a:r>
            <a:r>
              <a:rPr lang="de-DE" sz="1400" dirty="0" err="1"/>
              <a:t>Sagala</a:t>
            </a:r>
            <a:r>
              <a:rPr lang="de-DE" sz="1400" dirty="0"/>
              <a:t>, A. Gunawan. (2022). </a:t>
            </a:r>
            <a:r>
              <a:rPr lang="de-DE" sz="1400" dirty="0" err="1"/>
              <a:t>Discovering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Optimal </a:t>
            </a:r>
            <a:r>
              <a:rPr lang="de-DE" sz="1400" dirty="0" err="1"/>
              <a:t>Number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Crime Cluster </a:t>
            </a:r>
            <a:r>
              <a:rPr lang="de-DE" sz="1400" dirty="0" err="1"/>
              <a:t>Using</a:t>
            </a:r>
            <a:r>
              <a:rPr lang="de-DE" sz="1400" dirty="0"/>
              <a:t> Elbow, Silhouette, 	Gap </a:t>
            </a:r>
            <a:r>
              <a:rPr lang="de-DE" sz="1400" dirty="0" err="1"/>
              <a:t>Statistics</a:t>
            </a:r>
            <a:r>
              <a:rPr lang="de-DE" sz="1400" dirty="0"/>
              <a:t>, and </a:t>
            </a:r>
            <a:r>
              <a:rPr lang="de-DE" sz="1400" dirty="0" err="1"/>
              <a:t>NbClust</a:t>
            </a:r>
            <a:r>
              <a:rPr lang="de-DE" sz="1400" dirty="0"/>
              <a:t> Method. </a:t>
            </a:r>
            <a:r>
              <a:rPr lang="de-DE" sz="1400" i="1" dirty="0" err="1"/>
              <a:t>ComTech</a:t>
            </a:r>
            <a:r>
              <a:rPr lang="de-DE" sz="1400" i="1" dirty="0"/>
              <a:t>: Computer, </a:t>
            </a:r>
            <a:r>
              <a:rPr lang="de-DE" sz="1400" i="1" dirty="0" err="1"/>
              <a:t>Mathematics</a:t>
            </a:r>
            <a:r>
              <a:rPr lang="de-DE" sz="1400" i="1" dirty="0"/>
              <a:t> and Engineering </a:t>
            </a:r>
            <a:r>
              <a:rPr lang="de-DE" sz="1400" i="1" dirty="0" err="1"/>
              <a:t>Applications</a:t>
            </a:r>
            <a:r>
              <a:rPr lang="de-DE" sz="1400" dirty="0"/>
              <a:t>, 13(1), 	1–10. DOI: </a:t>
            </a:r>
            <a:r>
              <a:rPr lang="de-DE" sz="1400" dirty="0">
                <a:hlinkClick r:id="rId5"/>
              </a:rPr>
              <a:t>10.21512/comtech.v13i1.7270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[8]	A. </a:t>
            </a:r>
            <a:r>
              <a:rPr lang="de-DE" sz="1400" dirty="0" err="1"/>
              <a:t>Ihsanoglu</a:t>
            </a:r>
            <a:r>
              <a:rPr lang="de-DE" sz="1400" dirty="0"/>
              <a:t>, M. </a:t>
            </a:r>
            <a:r>
              <a:rPr lang="de-DE" sz="1400" dirty="0" err="1"/>
              <a:t>Zaval</a:t>
            </a:r>
            <a:r>
              <a:rPr lang="de-DE" sz="1400" dirty="0"/>
              <a:t>. (2024). </a:t>
            </a:r>
            <a:r>
              <a:rPr lang="de-DE" sz="1400" dirty="0" err="1"/>
              <a:t>Statistically</a:t>
            </a:r>
            <a:r>
              <a:rPr lang="de-DE" sz="1400" dirty="0"/>
              <a:t> </a:t>
            </a:r>
            <a:r>
              <a:rPr lang="de-DE" sz="1400" dirty="0" err="1"/>
              <a:t>Improving</a:t>
            </a:r>
            <a:r>
              <a:rPr lang="de-DE" sz="1400" dirty="0"/>
              <a:t> K-</a:t>
            </a:r>
            <a:r>
              <a:rPr lang="de-DE" sz="1400" dirty="0" err="1"/>
              <a:t>means</a:t>
            </a:r>
            <a:r>
              <a:rPr lang="de-DE" sz="1400" dirty="0"/>
              <a:t> Clustering Performance. </a:t>
            </a:r>
            <a:r>
              <a:rPr lang="de-DE" sz="1400" i="1" dirty="0"/>
              <a:t>32nd Signal 	Processing and Communications </a:t>
            </a:r>
            <a:r>
              <a:rPr lang="de-DE" sz="1400" i="1" dirty="0" err="1"/>
              <a:t>Applications</a:t>
            </a:r>
            <a:r>
              <a:rPr lang="de-DE" sz="1400" i="1" dirty="0"/>
              <a:t> Conference (SIU),</a:t>
            </a:r>
            <a:r>
              <a:rPr lang="de-DE" sz="1400" dirty="0"/>
              <a:t> (Mersin, </a:t>
            </a:r>
            <a:r>
              <a:rPr lang="de-DE" sz="1400" dirty="0" err="1"/>
              <a:t>Turkiye</a:t>
            </a:r>
            <a:r>
              <a:rPr lang="de-DE" sz="1400" dirty="0"/>
              <a:t>), 1-4. </a:t>
            </a:r>
            <a:br>
              <a:rPr lang="de-DE" sz="1400" dirty="0"/>
            </a:br>
            <a:r>
              <a:rPr lang="de-DE" sz="1400" dirty="0"/>
              <a:t>	DOI: </a:t>
            </a:r>
            <a:r>
              <a:rPr lang="de-DE" sz="1400" dirty="0">
                <a:hlinkClick r:id="rId6"/>
              </a:rPr>
              <a:t>10.1109/SIU61531.2024.10601123.</a:t>
            </a:r>
            <a:endParaRPr lang="de-DE" sz="1400" dirty="0"/>
          </a:p>
          <a:p>
            <a:pPr marL="0" indent="0"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1680561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B58D-CF16-8BA1-AAA5-D0109C6E2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598A7-6518-F922-51F2-DA808044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7C5F4-E033-622E-C61A-B4C220B3C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358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04617B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55 Roman"/>
                <a:ea typeface="+mn-ea"/>
                <a:cs typeface="+mn-cs"/>
              </a:rPr>
              <a:t>Book and Paper Sources:</a:t>
            </a:r>
            <a:endParaRPr lang="en-GB" sz="1400" noProof="0" dirty="0">
              <a:effectLst/>
            </a:endParaRPr>
          </a:p>
          <a:p>
            <a:pPr marL="0" indent="0">
              <a:buNone/>
            </a:pPr>
            <a:r>
              <a:rPr lang="de-DE" sz="1400" dirty="0"/>
              <a:t>[9]	J. </a:t>
            </a:r>
            <a:r>
              <a:rPr lang="de-DE" sz="1400" dirty="0" err="1"/>
              <a:t>Oyelade</a:t>
            </a:r>
            <a:r>
              <a:rPr lang="de-DE" sz="1400" dirty="0"/>
              <a:t> et al. (2019). </a:t>
            </a:r>
            <a:r>
              <a:rPr lang="de-DE" sz="1400" i="1" dirty="0"/>
              <a:t>Data Clustering: </a:t>
            </a:r>
            <a:r>
              <a:rPr lang="de-DE" sz="1400" i="1" dirty="0" err="1"/>
              <a:t>Algorithms</a:t>
            </a:r>
            <a:r>
              <a:rPr lang="de-DE" sz="1400" i="1" dirty="0"/>
              <a:t> and </a:t>
            </a:r>
            <a:r>
              <a:rPr lang="de-DE" sz="1400" i="1" dirty="0" err="1"/>
              <a:t>Its</a:t>
            </a:r>
            <a:r>
              <a:rPr lang="de-DE" sz="1400" i="1" dirty="0"/>
              <a:t> </a:t>
            </a:r>
            <a:r>
              <a:rPr lang="de-DE" sz="1400" i="1" dirty="0" err="1"/>
              <a:t>Applications</a:t>
            </a:r>
            <a:r>
              <a:rPr lang="de-DE" sz="1400" i="1" dirty="0"/>
              <a:t>.</a:t>
            </a:r>
            <a:r>
              <a:rPr lang="de-DE" sz="1400" dirty="0"/>
              <a:t> </a:t>
            </a:r>
            <a:r>
              <a:rPr lang="de-DE" sz="1400" i="1" dirty="0"/>
              <a:t>19th International Conference on 	Computational Science and </a:t>
            </a:r>
            <a:r>
              <a:rPr lang="de-DE" sz="1400" i="1" dirty="0" err="1"/>
              <a:t>Its</a:t>
            </a:r>
            <a:r>
              <a:rPr lang="de-DE" sz="1400" i="1" dirty="0"/>
              <a:t> </a:t>
            </a:r>
            <a:r>
              <a:rPr lang="de-DE" sz="1400" i="1" dirty="0" err="1"/>
              <a:t>Applications</a:t>
            </a:r>
            <a:r>
              <a:rPr lang="de-DE" sz="1400" i="1" dirty="0"/>
              <a:t> (ICCSA),</a:t>
            </a:r>
            <a:r>
              <a:rPr lang="de-DE" sz="1400" dirty="0"/>
              <a:t> (St. Petersburg, Russia), 71-81. DOI: 	</a:t>
            </a:r>
            <a:r>
              <a:rPr lang="de-DE" sz="1400" dirty="0">
                <a:hlinkClick r:id="rId2"/>
              </a:rPr>
              <a:t>10.1109/ICCSA.2019.000-1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[10]	Iglesias, Martin. (2021). Dimensional and </a:t>
            </a:r>
            <a:r>
              <a:rPr lang="de-DE" sz="1400" dirty="0" err="1"/>
              <a:t>Discrete</a:t>
            </a:r>
            <a:r>
              <a:rPr lang="de-DE" sz="1400" dirty="0"/>
              <a:t> Emotion Recognition </a:t>
            </a:r>
            <a:r>
              <a:rPr lang="de-DE" sz="1400" dirty="0" err="1"/>
              <a:t>using</a:t>
            </a:r>
            <a:r>
              <a:rPr lang="de-DE" sz="1400" dirty="0"/>
              <a:t> Multi-task Learning from 	</a:t>
            </a:r>
            <a:r>
              <a:rPr lang="de-DE" sz="1400" dirty="0" err="1"/>
              <a:t>Acoustic</a:t>
            </a:r>
            <a:r>
              <a:rPr lang="de-DE" sz="1400" dirty="0"/>
              <a:t> and </a:t>
            </a:r>
            <a:r>
              <a:rPr lang="de-DE" sz="1400" dirty="0" err="1"/>
              <a:t>Linguistic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extracted</a:t>
            </a:r>
            <a:r>
              <a:rPr lang="de-DE" sz="1400" dirty="0"/>
              <a:t> from Speech. URL: 	</a:t>
            </a:r>
            <a:r>
              <a:rPr lang="de-DE" sz="1400" dirty="0">
                <a:hlinkClick r:id="rId3"/>
              </a:rPr>
              <a:t>https://www.researchgate.net/publication/353287610_Dimensional_and_Discrete_Emotion_Recognition_using_Multi-task_Learning_from_Acoustic_and_Linguistic_features_extracted_from_Speech</a:t>
            </a:r>
            <a:endParaRPr lang="de-DE" sz="1400" dirty="0"/>
          </a:p>
          <a:p>
            <a:pPr marL="0" indent="0">
              <a:buNone/>
            </a:pPr>
            <a:r>
              <a:rPr lang="de-DE" sz="1400" dirty="0"/>
              <a:t>[18]	Saha, A., </a:t>
            </a:r>
            <a:r>
              <a:rPr lang="de-DE" sz="1400" dirty="0" err="1"/>
              <a:t>Rajak</a:t>
            </a:r>
            <a:r>
              <a:rPr lang="de-DE" sz="1400" dirty="0"/>
              <a:t>, S., Saha, J. </a:t>
            </a:r>
            <a:r>
              <a:rPr lang="de-DE" sz="1400" i="1" dirty="0"/>
              <a:t>et al.</a:t>
            </a:r>
            <a:r>
              <a:rPr lang="de-DE" sz="1400" dirty="0"/>
              <a:t> (2024). A Survey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</a:t>
            </a:r>
            <a:r>
              <a:rPr lang="de-DE" sz="1400" dirty="0"/>
              <a:t> Learning and Meta-</a:t>
            </a:r>
            <a:r>
              <a:rPr lang="de-DE" sz="1400" dirty="0" err="1"/>
              <a:t>heuristics</a:t>
            </a:r>
            <a:r>
              <a:rPr lang="de-DE" sz="1400" dirty="0"/>
              <a:t> </a:t>
            </a:r>
            <a:r>
              <a:rPr lang="de-DE" sz="1400" dirty="0" err="1"/>
              <a:t>Approaches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	Sensor-</a:t>
            </a:r>
            <a:r>
              <a:rPr lang="de-DE" sz="1400" dirty="0" err="1"/>
              <a:t>based</a:t>
            </a:r>
            <a:r>
              <a:rPr lang="de-DE" sz="1400" dirty="0"/>
              <a:t> Human </a:t>
            </a:r>
            <a:r>
              <a:rPr lang="de-DE" sz="1400" dirty="0" err="1"/>
              <a:t>Activity</a:t>
            </a:r>
            <a:r>
              <a:rPr lang="de-DE" sz="1400" dirty="0"/>
              <a:t> Recognition Systems. </a:t>
            </a:r>
            <a:r>
              <a:rPr lang="de-DE" sz="1400" i="1" dirty="0"/>
              <a:t>J Ambient </a:t>
            </a:r>
            <a:r>
              <a:rPr lang="de-DE" sz="1400" i="1" dirty="0" err="1"/>
              <a:t>Intell</a:t>
            </a:r>
            <a:r>
              <a:rPr lang="de-DE" sz="1400" i="1" dirty="0"/>
              <a:t> Human </a:t>
            </a:r>
            <a:r>
              <a:rPr lang="de-DE" sz="1400" i="1" dirty="0" err="1"/>
              <a:t>Comput</a:t>
            </a:r>
            <a:r>
              <a:rPr lang="de-DE" sz="1400" dirty="0"/>
              <a:t> 15, 29–56. DOI: 	</a:t>
            </a:r>
            <a:r>
              <a:rPr lang="de-DE" sz="1400" dirty="0">
                <a:hlinkClick r:id="rId4"/>
              </a:rPr>
              <a:t>10.1007/s12652-022-03870-5</a:t>
            </a:r>
            <a:endParaRPr lang="de-DE" sz="1400" dirty="0"/>
          </a:p>
          <a:p>
            <a:pPr marL="0" marR="0" lvl="0" indent="0" algn="l" defTabSz="358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04617B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55 Roman"/>
                <a:ea typeface="+mn-ea"/>
                <a:cs typeface="+mn-cs"/>
              </a:rPr>
              <a:t>Internet Sources: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400" dirty="0"/>
              <a:t>[3]	</a:t>
            </a:r>
            <a:r>
              <a:rPr lang="de-DE" sz="1400" dirty="0">
                <a:hlinkClick r:id="rId5"/>
              </a:rPr>
              <a:t>https://github.com/afshinea/stanford-cs-229-machine-learning/blob/master/en/cheatsheet-unsupervised-learning.pdf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[4] 	</a:t>
            </a:r>
            <a:r>
              <a:rPr lang="de-DE" sz="1400" dirty="0">
                <a:hlinkClick r:id="rId6"/>
              </a:rPr>
              <a:t>https://foodtribute.com/wp-content/uploads/2016/02/Different-types-of-bread.jpg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[11] 	</a:t>
            </a:r>
            <a:r>
              <a:rPr lang="de-DE" sz="1400" dirty="0">
                <a:hlinkClick r:id="rId7"/>
              </a:rPr>
              <a:t>https://scikit-learn.org/stable/auto_examples/cluster/plot_cluster_comparison.html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1662888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814A6-F6FA-8740-01F4-C2ECC7ED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DA7C4-6C4F-366A-6D92-37C6B8DA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4D8C73-605B-44F5-93E8-7BD8F910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358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04617B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55 Roman"/>
                <a:ea typeface="+mn-ea"/>
                <a:cs typeface="+mn-cs"/>
              </a:rPr>
              <a:t>Internet Sources: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  <a:p>
            <a:pPr marL="0" indent="0">
              <a:buNone/>
            </a:pPr>
            <a:r>
              <a:rPr lang="de-DE" sz="1400" dirty="0"/>
              <a:t>[12] 	</a:t>
            </a:r>
            <a:r>
              <a:rPr lang="de-DE" sz="1400" dirty="0">
                <a:hlinkClick r:id="rId2"/>
              </a:rPr>
              <a:t>https://github.com/Gracysapra/K-Means-Clustering/tree/main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[13] 	</a:t>
            </a:r>
            <a:r>
              <a:rPr lang="de-DE" sz="1400" dirty="0">
                <a:hlinkClick r:id="rId3"/>
              </a:rPr>
              <a:t>https://www.kaggle.com/datasets/vjchoudhary7/customer-segmentation-tutorial-in-python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[14] 	</a:t>
            </a:r>
            <a:r>
              <a:rPr lang="de-DE" sz="1400" dirty="0">
                <a:hlinkClick r:id="rId4"/>
              </a:rPr>
              <a:t>https://medium.com/@ankitem745/recommendation-system-netflix-collaborative-filtering-using-matrix-factorization-2860ccd560c0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[15] 	</a:t>
            </a:r>
            <a:r>
              <a:rPr lang="de-DE" sz="1400" dirty="0">
                <a:hlinkClick r:id="rId5"/>
              </a:rPr>
              <a:t>https://allthingsgraphed.com/2014/11/02/twitter-friends-network/</a:t>
            </a:r>
            <a:r>
              <a:rPr lang="de-DE" sz="1400" dirty="0"/>
              <a:t>, LA 01/225</a:t>
            </a:r>
          </a:p>
          <a:p>
            <a:pPr marL="0" indent="0">
              <a:buNone/>
            </a:pPr>
            <a:r>
              <a:rPr lang="de-DE" sz="1400" dirty="0"/>
              <a:t>[16] 	</a:t>
            </a:r>
            <a:r>
              <a:rPr lang="de-DE" sz="1400" dirty="0">
                <a:hlinkClick r:id="rId6"/>
              </a:rPr>
              <a:t>https://blog.aspiresys.com/data-and-analytics/customer-segmentation-empowered-by-machine-learning-reap-the-benefits-of-ai-to-serve-your-customers-better/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[17] 	</a:t>
            </a:r>
            <a:r>
              <a:rPr lang="de-DE" sz="1400" dirty="0">
                <a:hlinkClick r:id="rId7"/>
              </a:rPr>
              <a:t>https://www.startlemusic.com/blog/music-genres-explained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[19] 	</a:t>
            </a:r>
            <a:r>
              <a:rPr lang="de-DE" sz="1400" dirty="0">
                <a:hlinkClick r:id="rId8"/>
              </a:rPr>
              <a:t>https://towardsdatascience.com/k-means-clustering-algorithm-applications-evaluation-methods-and-drawbacks-aa03e644b48a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[20] 	</a:t>
            </a:r>
            <a:r>
              <a:rPr lang="de-DE" sz="1400" dirty="0">
                <a:hlinkClick r:id="rId9"/>
              </a:rPr>
              <a:t>https://www.g2.com/de/articles/big-data-statistics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[21] 	</a:t>
            </a:r>
            <a:r>
              <a:rPr lang="de-DE" sz="1400" dirty="0">
                <a:hlinkClick r:id="rId2"/>
              </a:rPr>
              <a:t>https://github.com/Gracysapra/K-Means-Clustering/tree/main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r>
              <a:rPr lang="de-DE" sz="1400" dirty="0"/>
              <a:t>[22] 	</a:t>
            </a:r>
            <a:r>
              <a:rPr lang="de-DE" sz="1400" dirty="0">
                <a:hlinkClick r:id="rId10"/>
              </a:rPr>
              <a:t>https://www.kaggle.com/datasets/vjchoudhary7/customer-segmentation-tutorial-in-python/data</a:t>
            </a:r>
            <a:r>
              <a:rPr lang="de-DE" sz="1400" dirty="0"/>
              <a:t>, LA 01/2025</a:t>
            </a:r>
          </a:p>
          <a:p>
            <a:pPr marL="0" indent="0">
              <a:buNone/>
            </a:pPr>
            <a:endParaRPr lang="en-GB" sz="1400" noProof="0" dirty="0"/>
          </a:p>
        </p:txBody>
      </p:sp>
    </p:spTree>
    <p:extLst>
      <p:ext uri="{BB962C8B-B14F-4D97-AF65-F5344CB8AC3E}">
        <p14:creationId xmlns:p14="http://schemas.microsoft.com/office/powerpoint/2010/main" val="38283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D3DBC-39E8-AD4B-363D-C3757BF36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B43BB-1D6F-6C35-7263-498DCAA4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Introduction: Unsupervised Learning</a:t>
            </a: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517B15-B0DE-5DDE-FE8C-E5D9D25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6" y="1773239"/>
            <a:ext cx="3936845" cy="4248150"/>
          </a:xfrm>
        </p:spPr>
        <p:txBody>
          <a:bodyPr/>
          <a:lstStyle/>
          <a:p>
            <a:r>
              <a:rPr lang="en-GB" noProof="0" dirty="0"/>
              <a:t>Two major classes of Machine Learning (ML) techniques [1]</a:t>
            </a:r>
          </a:p>
          <a:p>
            <a:pPr lvl="1"/>
            <a:r>
              <a:rPr lang="en-GB" noProof="0" dirty="0"/>
              <a:t>Unsupervised ML technique</a:t>
            </a:r>
          </a:p>
          <a:p>
            <a:pPr lvl="2"/>
            <a:r>
              <a:rPr lang="en-GB" noProof="0" dirty="0"/>
              <a:t>Observes a dataset of only the input</a:t>
            </a:r>
          </a:p>
          <a:p>
            <a:pPr lvl="2"/>
            <a:r>
              <a:rPr lang="en-GB" noProof="0" dirty="0"/>
              <a:t>Tries to summarize or describe the data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6B0DE38-1ED1-28DA-9E00-41681EC8ACE5}"/>
              </a:ext>
            </a:extLst>
          </p:cNvPr>
          <p:cNvGrpSpPr/>
          <p:nvPr/>
        </p:nvGrpSpPr>
        <p:grpSpPr>
          <a:xfrm>
            <a:off x="4403571" y="1773239"/>
            <a:ext cx="4271154" cy="2644010"/>
            <a:chOff x="3315802" y="3677492"/>
            <a:chExt cx="2939238" cy="1917021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8C95973-0F06-3194-9483-D5AA41E8CA96}"/>
                </a:ext>
              </a:extLst>
            </p:cNvPr>
            <p:cNvSpPr txBox="1"/>
            <p:nvPr/>
          </p:nvSpPr>
          <p:spPr>
            <a:xfrm>
              <a:off x="3642079" y="5360204"/>
              <a:ext cx="2286685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8</a:t>
              </a:r>
              <a:r>
                <a:rPr lang="en-GB" sz="1500" noProof="0" dirty="0"/>
                <a:t>: Unsupervised vs. Supervised [10].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A99884D-8744-908F-B5F7-99CFA842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5802" y="3677492"/>
              <a:ext cx="2939238" cy="1682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3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633AC-F67A-2C7B-1D60-803C96F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61C0F-93CE-32A3-5EB8-04E0A7E6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Introduction: Unsupervised Learning </a:t>
            </a: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25B828-B44C-3CDE-B251-FE3BFE39A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773239"/>
            <a:ext cx="4105275" cy="4248150"/>
          </a:xfrm>
        </p:spPr>
        <p:txBody>
          <a:bodyPr/>
          <a:lstStyle/>
          <a:p>
            <a:r>
              <a:rPr lang="en-GB" noProof="0" dirty="0"/>
              <a:t>Unsupervised ML techniques: [2]</a:t>
            </a:r>
          </a:p>
          <a:p>
            <a:pPr lvl="1"/>
            <a:r>
              <a:rPr lang="en-GB" noProof="0" dirty="0"/>
              <a:t>Clustering</a:t>
            </a:r>
          </a:p>
          <a:p>
            <a:pPr lvl="1"/>
            <a:r>
              <a:rPr lang="en-GB" noProof="0" dirty="0"/>
              <a:t>Association Rule Learning </a:t>
            </a:r>
          </a:p>
          <a:p>
            <a:pPr lvl="1"/>
            <a:r>
              <a:rPr lang="en-GB" noProof="0" dirty="0"/>
              <a:t>Dimension Reduction</a:t>
            </a:r>
          </a:p>
          <a:p>
            <a:pPr lvl="1"/>
            <a:r>
              <a:rPr lang="en-GB" kern="0" noProof="0" dirty="0"/>
              <a:t>Anomaly Detection</a:t>
            </a:r>
          </a:p>
          <a:p>
            <a:pPr marL="360363" lvl="1" indent="0">
              <a:buNone/>
            </a:pPr>
            <a:endParaRPr lang="en-GB" noProof="0" dirty="0">
              <a:highlight>
                <a:srgbClr val="FFFF00"/>
              </a:highlight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65D4CD5-89F3-312F-CF18-C0B9AF5B9167}"/>
              </a:ext>
            </a:extLst>
          </p:cNvPr>
          <p:cNvGrpSpPr/>
          <p:nvPr/>
        </p:nvGrpSpPr>
        <p:grpSpPr>
          <a:xfrm>
            <a:off x="4403571" y="1773239"/>
            <a:ext cx="4271154" cy="2644010"/>
            <a:chOff x="3315802" y="3677492"/>
            <a:chExt cx="2939238" cy="1917021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907CAFE-1930-B215-E69A-9637C0373807}"/>
                </a:ext>
              </a:extLst>
            </p:cNvPr>
            <p:cNvSpPr txBox="1"/>
            <p:nvPr/>
          </p:nvSpPr>
          <p:spPr>
            <a:xfrm>
              <a:off x="3642079" y="5360204"/>
              <a:ext cx="2286685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</a:t>
              </a:r>
              <a:r>
                <a:rPr lang="en-GB" sz="1500" dirty="0"/>
                <a:t>8</a:t>
              </a:r>
              <a:r>
                <a:rPr lang="en-GB" sz="1500" noProof="0" dirty="0"/>
                <a:t>: Unsupervised vs. Supervised [10].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C7B7968-9736-15E2-8733-F0B1BB22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5802" y="3677492"/>
              <a:ext cx="2939238" cy="1682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275F-CDA9-B552-2D00-D9922E341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7441F-6136-2E8A-C7DA-4BB7154B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Introduction: Clustering </a:t>
            </a: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2550D4-235D-E6EF-480D-0125686F6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6" y="1773239"/>
            <a:ext cx="3764782" cy="4248150"/>
          </a:xfrm>
        </p:spPr>
        <p:txBody>
          <a:bodyPr/>
          <a:lstStyle/>
          <a:p>
            <a:r>
              <a:rPr lang="en-GB" noProof="0" dirty="0"/>
              <a:t>What is Clustering? [1]</a:t>
            </a:r>
          </a:p>
          <a:p>
            <a:pPr lvl="1"/>
            <a:r>
              <a:rPr lang="en-GB" noProof="0" dirty="0"/>
              <a:t>Group data points that are ‘similar’</a:t>
            </a:r>
          </a:p>
          <a:p>
            <a:pPr lvl="1"/>
            <a:r>
              <a:rPr lang="en-GB" noProof="0" dirty="0"/>
              <a:t>The idea of data being ‘similar’ implies some sort of </a:t>
            </a:r>
            <a:r>
              <a:rPr lang="en-GB" i="1" noProof="0" dirty="0"/>
              <a:t>distance</a:t>
            </a:r>
            <a:r>
              <a:rPr lang="en-GB" noProof="0" dirty="0"/>
              <a:t> measurement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94E4864-05EA-69F1-648B-75C1C604F579}"/>
              </a:ext>
            </a:extLst>
          </p:cNvPr>
          <p:cNvGrpSpPr/>
          <p:nvPr/>
        </p:nvGrpSpPr>
        <p:grpSpPr>
          <a:xfrm>
            <a:off x="4231507" y="1700808"/>
            <a:ext cx="4443218" cy="3203486"/>
            <a:chOff x="3197396" y="3438199"/>
            <a:chExt cx="3057645" cy="232266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33A61C7-E3A6-BDAE-C2AF-74FE9B12C9CE}"/>
                </a:ext>
              </a:extLst>
            </p:cNvPr>
            <p:cNvSpPr txBox="1"/>
            <p:nvPr/>
          </p:nvSpPr>
          <p:spPr>
            <a:xfrm>
              <a:off x="3571227" y="5526555"/>
              <a:ext cx="2309983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9: Various clustering algorithms [11].</a:t>
              </a: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FE49B6D-6108-3F71-D4F1-A90419DB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396" y="3438199"/>
              <a:ext cx="3057645" cy="199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1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5B8A8-B33F-4BD4-D0BA-005A31A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F5081-651B-4D2E-D7B6-56B0F1FC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r>
              <a:rPr lang="en-GB" noProof="0" dirty="0"/>
              <a:t>Introduction: Clustering </a:t>
            </a:r>
            <a:endParaRPr lang="en-GB" noProof="0" dirty="0">
              <a:highlight>
                <a:srgbClr val="FFFF00"/>
              </a:highligh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D46D34-DEF8-7D00-45D5-156F9EF4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6" y="1773239"/>
            <a:ext cx="3601218" cy="4248150"/>
          </a:xfrm>
        </p:spPr>
        <p:txBody>
          <a:bodyPr/>
          <a:lstStyle/>
          <a:p>
            <a:r>
              <a:rPr lang="en-GB" noProof="0" dirty="0"/>
              <a:t>Why do we need clustering? [1]</a:t>
            </a:r>
          </a:p>
          <a:p>
            <a:pPr lvl="1"/>
            <a:r>
              <a:rPr lang="en-GB" b="1" noProof="0" dirty="0"/>
              <a:t>Simplifies data </a:t>
            </a:r>
            <a:r>
              <a:rPr lang="en-GB" noProof="0" dirty="0"/>
              <a:t>by categorizing it for </a:t>
            </a:r>
            <a:r>
              <a:rPr lang="en-GB" b="1" noProof="0" dirty="0"/>
              <a:t>easier human interpretation</a:t>
            </a:r>
          </a:p>
          <a:p>
            <a:pPr lvl="1"/>
            <a:r>
              <a:rPr lang="en-GB" noProof="0" dirty="0"/>
              <a:t>Serves as a </a:t>
            </a:r>
            <a:r>
              <a:rPr lang="en-GB" b="1" noProof="0" dirty="0"/>
              <a:t>preprocessing step</a:t>
            </a:r>
            <a:r>
              <a:rPr lang="en-GB" noProof="0" dirty="0"/>
              <a:t> for other methods </a:t>
            </a:r>
            <a:br>
              <a:rPr lang="en-GB" noProof="0" dirty="0"/>
            </a:br>
            <a:r>
              <a:rPr lang="en-GB" noProof="0" dirty="0"/>
              <a:t>(e.g., feature creation for supervised learning) </a:t>
            </a:r>
          </a:p>
          <a:p>
            <a:pPr lvl="1"/>
            <a:r>
              <a:rPr lang="en-GB" b="1" noProof="0" dirty="0"/>
              <a:t>Highlights characteristics </a:t>
            </a:r>
            <a:r>
              <a:rPr lang="en-GB" noProof="0" dirty="0"/>
              <a:t>that distinguish data points</a:t>
            </a:r>
          </a:p>
          <a:p>
            <a:pPr lvl="1"/>
            <a:r>
              <a:rPr lang="en-GB" noProof="0" dirty="0"/>
              <a:t>Determines the number of distinct groups in the data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FE48912-C630-4D30-F4D3-4B328AADE63E}"/>
              </a:ext>
            </a:extLst>
          </p:cNvPr>
          <p:cNvGrpSpPr/>
          <p:nvPr/>
        </p:nvGrpSpPr>
        <p:grpSpPr>
          <a:xfrm>
            <a:off x="4231507" y="1700808"/>
            <a:ext cx="4443218" cy="3203486"/>
            <a:chOff x="3197396" y="3438199"/>
            <a:chExt cx="3057645" cy="2322665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5E6881B-E5D6-3399-E644-C2E9F4B39298}"/>
                </a:ext>
              </a:extLst>
            </p:cNvPr>
            <p:cNvSpPr txBox="1"/>
            <p:nvPr/>
          </p:nvSpPr>
          <p:spPr>
            <a:xfrm>
              <a:off x="3571227" y="5526555"/>
              <a:ext cx="2309983" cy="234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noProof="0" dirty="0"/>
                <a:t>Fig. 9: Various clustering algorithms [11].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E5F32C6-72BD-8937-F8F8-BC2DBAAF9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7396" y="3438199"/>
              <a:ext cx="3057645" cy="199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2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10_110616_ppt_Master_Ins_de_4zu3">
  <a:themeElements>
    <a:clrScheme name="Benutzerdefiniert 1">
      <a:dk1>
        <a:sysClr val="windowText" lastClr="000000"/>
      </a:dk1>
      <a:lt1>
        <a:sysClr val="window" lastClr="FFFFFF"/>
      </a:lt1>
      <a:dk2>
        <a:srgbClr val="04617B"/>
      </a:dk2>
      <a:lt2>
        <a:srgbClr val="009DD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7CCA62"/>
      </a:hlink>
      <a:folHlink>
        <a:srgbClr val="85DFD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eminar_template" id="{62C03DA9-0C08-4749-A17B-CE71DDE8DC81}" vid="{C6B6CC73-7B13-EE45-B952-F1F1953D43BA}"/>
    </a:ext>
  </a:ext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0</TotalTime>
  <Words>2610</Words>
  <Application>Microsoft Office PowerPoint</Application>
  <PresentationFormat>Bildschirmpräsentation (4:3)</PresentationFormat>
  <Paragraphs>321</Paragraphs>
  <Slides>55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0" baseType="lpstr">
      <vt:lpstr>Cambria Math</vt:lpstr>
      <vt:lpstr>Frutiger LT Com 45 Light</vt:lpstr>
      <vt:lpstr>Frutiger LT Com 55 Roman</vt:lpstr>
      <vt:lpstr>Wingdings</vt:lpstr>
      <vt:lpstr>P10_110616_ppt_Master_Ins_de_4zu3</vt:lpstr>
      <vt:lpstr>Unsupervised Learning 1: Improving the K-Means Algorithm</vt:lpstr>
      <vt:lpstr>Motivation </vt:lpstr>
      <vt:lpstr>Applications [9] </vt:lpstr>
      <vt:lpstr>Outline</vt:lpstr>
      <vt:lpstr>Introduction: Unsupervised Learning</vt:lpstr>
      <vt:lpstr>Introduction: Unsupervised Learning</vt:lpstr>
      <vt:lpstr>Introduction: Unsupervised Learning </vt:lpstr>
      <vt:lpstr>Introduction: Clustering </vt:lpstr>
      <vt:lpstr>Introduction: Clustering </vt:lpstr>
      <vt:lpstr>Types of Clusters: Well-separated clusters</vt:lpstr>
      <vt:lpstr>Types of Clusters: Centre-based clusters</vt:lpstr>
      <vt:lpstr>Types of Clusters: Contiguous clusters</vt:lpstr>
      <vt:lpstr>Types of Clusters: Density-based clusters</vt:lpstr>
      <vt:lpstr>Background: K-Means </vt:lpstr>
      <vt:lpstr>Background: K-Means </vt:lpstr>
      <vt:lpstr>Background: Lloyd's algorithm [1] </vt:lpstr>
      <vt:lpstr>Background: Example </vt:lpstr>
      <vt:lpstr>Background: Example </vt:lpstr>
      <vt:lpstr>Background: Example </vt:lpstr>
      <vt:lpstr>Background: Example </vt:lpstr>
      <vt:lpstr>Background: Example</vt:lpstr>
      <vt:lpstr>Background: Example </vt:lpstr>
      <vt:lpstr>Background: Example </vt:lpstr>
      <vt:lpstr>Background: Example </vt:lpstr>
      <vt:lpstr>Background: Example </vt:lpstr>
      <vt:lpstr>Background: Example </vt:lpstr>
      <vt:lpstr>Background: Example </vt:lpstr>
      <vt:lpstr>Background: Example </vt:lpstr>
      <vt:lpstr>Background: Example </vt:lpstr>
      <vt:lpstr>Background: Problems and limitations </vt:lpstr>
      <vt:lpstr>Background: Problems and limitations  </vt:lpstr>
      <vt:lpstr>Background: Problems and limitations  </vt:lpstr>
      <vt:lpstr>Background: K-Means++ [1] </vt:lpstr>
      <vt:lpstr>Background: K-Means++  </vt:lpstr>
      <vt:lpstr>Background: K-Means++  </vt:lpstr>
      <vt:lpstr>Challenges of K-Means</vt:lpstr>
      <vt:lpstr>Statistically improving K-Means: Identifying issues</vt:lpstr>
      <vt:lpstr>Statistically improving K-Means: Identifying issues</vt:lpstr>
      <vt:lpstr>Statistically improving K-Means: Identifying issues</vt:lpstr>
      <vt:lpstr>Statistically improving K-Means: Algorithm </vt:lpstr>
      <vt:lpstr>Statistically improving K-Means: Visualisation</vt:lpstr>
      <vt:lpstr>Statistically improving K-Means: Visualisation</vt:lpstr>
      <vt:lpstr>Statistically improving K-Means: Visualisation</vt:lpstr>
      <vt:lpstr>Statistically improving K-Means: Visualisation</vt:lpstr>
      <vt:lpstr>Statistically improving K-Means: Hyperparameter</vt:lpstr>
      <vt:lpstr>Results: Comparison of the Improved algorithm [8] </vt:lpstr>
      <vt:lpstr>Results: Comparison of the Improved algorithm [8] </vt:lpstr>
      <vt:lpstr>Results: Computational costs [8]</vt:lpstr>
      <vt:lpstr>Results: Advantages and Disadvantages of the improvement</vt:lpstr>
      <vt:lpstr>Demo: Improved Algorithm ‒ Mall Customer Segmentation</vt:lpstr>
      <vt:lpstr>Summary</vt:lpstr>
      <vt:lpstr>PowerPoint-Präsentation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Learning1: Improving the K-Means Algorithm</dc:title>
  <dc:creator>Tobias Feigl;juri.kembuegler@internationaldataspaces.org</dc:creator>
  <cp:lastModifiedBy>Juri Kembügler</cp:lastModifiedBy>
  <cp:revision>102</cp:revision>
  <cp:lastPrinted>2014-12-05T14:28:32Z</cp:lastPrinted>
  <dcterms:created xsi:type="dcterms:W3CDTF">2019-01-06T10:45:11Z</dcterms:created>
  <dcterms:modified xsi:type="dcterms:W3CDTF">2025-01-25T06:38:27Z</dcterms:modified>
</cp:coreProperties>
</file>